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329" r:id="rId3"/>
    <p:sldId id="336" r:id="rId4"/>
    <p:sldId id="337" r:id="rId5"/>
    <p:sldId id="330" r:id="rId6"/>
    <p:sldId id="338" r:id="rId7"/>
    <p:sldId id="339" r:id="rId8"/>
    <p:sldId id="335" r:id="rId9"/>
    <p:sldId id="356" r:id="rId10"/>
    <p:sldId id="331" r:id="rId11"/>
    <p:sldId id="332" r:id="rId12"/>
    <p:sldId id="333" r:id="rId13"/>
    <p:sldId id="340" r:id="rId14"/>
    <p:sldId id="257" r:id="rId15"/>
    <p:sldId id="258" r:id="rId16"/>
    <p:sldId id="259" r:id="rId17"/>
    <p:sldId id="260" r:id="rId18"/>
    <p:sldId id="285" r:id="rId19"/>
    <p:sldId id="261" r:id="rId20"/>
    <p:sldId id="284" r:id="rId21"/>
    <p:sldId id="274" r:id="rId22"/>
    <p:sldId id="318" r:id="rId23"/>
    <p:sldId id="319" r:id="rId24"/>
    <p:sldId id="343" r:id="rId25"/>
    <p:sldId id="344" r:id="rId26"/>
    <p:sldId id="320" r:id="rId27"/>
    <p:sldId id="321" r:id="rId28"/>
    <p:sldId id="322" r:id="rId29"/>
    <p:sldId id="323" r:id="rId30"/>
    <p:sldId id="351" r:id="rId31"/>
    <p:sldId id="324" r:id="rId32"/>
    <p:sldId id="325" r:id="rId33"/>
    <p:sldId id="352" r:id="rId34"/>
    <p:sldId id="282" r:id="rId35"/>
    <p:sldId id="286" r:id="rId36"/>
    <p:sldId id="281" r:id="rId37"/>
    <p:sldId id="280" r:id="rId38"/>
    <p:sldId id="353" r:id="rId39"/>
    <p:sldId id="278" r:id="rId40"/>
    <p:sldId id="354" r:id="rId41"/>
    <p:sldId id="346" r:id="rId42"/>
    <p:sldId id="347" r:id="rId43"/>
    <p:sldId id="308" r:id="rId44"/>
    <p:sldId id="276" r:id="rId45"/>
    <p:sldId id="283" r:id="rId46"/>
    <p:sldId id="287" r:id="rId47"/>
    <p:sldId id="288" r:id="rId48"/>
    <p:sldId id="289" r:id="rId49"/>
    <p:sldId id="290" r:id="rId50"/>
    <p:sldId id="294" r:id="rId51"/>
    <p:sldId id="275" r:id="rId52"/>
    <p:sldId id="291" r:id="rId53"/>
    <p:sldId id="292" r:id="rId54"/>
    <p:sldId id="293" r:id="rId55"/>
    <p:sldId id="317" r:id="rId56"/>
    <p:sldId id="307" r:id="rId57"/>
    <p:sldId id="277" r:id="rId58"/>
    <p:sldId id="295" r:id="rId59"/>
    <p:sldId id="296" r:id="rId60"/>
    <p:sldId id="306" r:id="rId61"/>
    <p:sldId id="297" r:id="rId62"/>
    <p:sldId id="300" r:id="rId63"/>
    <p:sldId id="328" r:id="rId64"/>
    <p:sldId id="348" r:id="rId65"/>
    <p:sldId id="349" r:id="rId66"/>
    <p:sldId id="350" r:id="rId67"/>
    <p:sldId id="310" r:id="rId68"/>
    <p:sldId id="311" r:id="rId69"/>
    <p:sldId id="312" r:id="rId70"/>
    <p:sldId id="313" r:id="rId71"/>
    <p:sldId id="314" r:id="rId72"/>
    <p:sldId id="315" r:id="rId73"/>
    <p:sldId id="316" r:id="rId74"/>
    <p:sldId id="279" r:id="rId75"/>
    <p:sldId id="299" r:id="rId76"/>
    <p:sldId id="304" r:id="rId77"/>
    <p:sldId id="302" r:id="rId78"/>
    <p:sldId id="303" r:id="rId79"/>
    <p:sldId id="341" r:id="rId80"/>
    <p:sldId id="342" r:id="rId81"/>
    <p:sldId id="305" r:id="rId82"/>
    <p:sldId id="327" r:id="rId8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3" autoAdjust="0"/>
    <p:restoredTop sz="94622" autoAdjust="0"/>
  </p:normalViewPr>
  <p:slideViewPr>
    <p:cSldViewPr>
      <p:cViewPr varScale="1">
        <p:scale>
          <a:sx n="70" d="100"/>
          <a:sy n="70" d="100"/>
        </p:scale>
        <p:origin x="1380" y="60"/>
      </p:cViewPr>
      <p:guideLst>
        <p:guide orient="horz" pos="2160"/>
        <p:guide pos="2880"/>
      </p:guideLst>
    </p:cSldViewPr>
  </p:slideViewPr>
  <p:outlineViewPr>
    <p:cViewPr>
      <p:scale>
        <a:sx n="33" d="100"/>
        <a:sy n="33" d="100"/>
      </p:scale>
      <p:origin x="0" y="105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auto">
            <a:xfrm>
              <a:off x="1968" y="4224"/>
              <a:ext cx="3792" cy="96"/>
            </a:xfrm>
            <a:prstGeom prst="rect">
              <a:avLst/>
            </a:prstGeom>
            <a:gradFill rotWithShape="0">
              <a:gsLst>
                <a:gs pos="0">
                  <a:srgbClr val="EBD7FF"/>
                </a:gs>
                <a:gs pos="100000">
                  <a:srgbClr val="0099FF"/>
                </a:gs>
              </a:gsLst>
              <a:lin ang="0" scaled="1"/>
            </a:gra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6" name="Rectangle 4"/>
            <p:cNvSpPr>
              <a:spLocks noChangeArrowheads="1"/>
            </p:cNvSpPr>
            <p:nvPr/>
          </p:nvSpPr>
          <p:spPr bwMode="auto">
            <a:xfrm>
              <a:off x="5520" y="1248"/>
              <a:ext cx="240" cy="2688"/>
            </a:xfrm>
            <a:prstGeom prst="rect">
              <a:avLst/>
            </a:prstGeom>
            <a:gradFill rotWithShape="0">
              <a:gsLst>
                <a:gs pos="0">
                  <a:srgbClr val="C1E7CE"/>
                </a:gs>
                <a:gs pos="100000">
                  <a:srgbClr val="339966"/>
                </a:gs>
              </a:gsLst>
              <a:lin ang="5400000" scaled="1"/>
            </a:gra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7" name="Rectangle 5"/>
            <p:cNvSpPr>
              <a:spLocks noChangeArrowheads="1"/>
            </p:cNvSpPr>
            <p:nvPr/>
          </p:nvSpPr>
          <p:spPr bwMode="auto">
            <a:xfrm>
              <a:off x="0" y="3312"/>
              <a:ext cx="288" cy="96"/>
            </a:xfrm>
            <a:prstGeom prst="rect">
              <a:avLst/>
            </a:prstGeom>
            <a:solidFill>
              <a:schemeClr val="accent2"/>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8" name="Rectangle 6"/>
            <p:cNvSpPr>
              <a:spLocks noChangeArrowheads="1"/>
            </p:cNvSpPr>
            <p:nvPr/>
          </p:nvSpPr>
          <p:spPr bwMode="auto">
            <a:xfrm>
              <a:off x="0" y="3408"/>
              <a:ext cx="288" cy="912"/>
            </a:xfrm>
            <a:prstGeom prst="rect">
              <a:avLst/>
            </a:prstGeom>
            <a:solidFill>
              <a:srgbClr val="DDDDDD"/>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9" name="Rectangle 7"/>
            <p:cNvSpPr>
              <a:spLocks noChangeArrowheads="1"/>
            </p:cNvSpPr>
            <p:nvPr/>
          </p:nvSpPr>
          <p:spPr bwMode="auto">
            <a:xfrm>
              <a:off x="5520" y="0"/>
              <a:ext cx="240" cy="1248"/>
            </a:xfrm>
            <a:prstGeom prst="rect">
              <a:avLst/>
            </a:prstGeom>
            <a:solidFill>
              <a:schemeClr val="bg1"/>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 name="Rectangle 8"/>
            <p:cNvSpPr>
              <a:spLocks noChangeArrowheads="1"/>
            </p:cNvSpPr>
            <p:nvPr/>
          </p:nvSpPr>
          <p:spPr bwMode="auto">
            <a:xfrm>
              <a:off x="3600" y="0"/>
              <a:ext cx="1920" cy="192"/>
            </a:xfrm>
            <a:prstGeom prst="rect">
              <a:avLst/>
            </a:prstGeom>
            <a:solidFill>
              <a:srgbClr val="CAC9AA"/>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1" name="Rectangle 9"/>
            <p:cNvSpPr>
              <a:spLocks noChangeArrowheads="1"/>
            </p:cNvSpPr>
            <p:nvPr/>
          </p:nvSpPr>
          <p:spPr bwMode="auto">
            <a:xfrm>
              <a:off x="288" y="192"/>
              <a:ext cx="336" cy="480"/>
            </a:xfrm>
            <a:prstGeom prst="rect">
              <a:avLst/>
            </a:prstGeom>
            <a:solidFill>
              <a:schemeClr val="folHlink">
                <a:alpha val="50000"/>
              </a:schemeClr>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2" name="Rectangle 10"/>
            <p:cNvSpPr>
              <a:spLocks noChangeArrowheads="1"/>
            </p:cNvSpPr>
            <p:nvPr/>
          </p:nvSpPr>
          <p:spPr bwMode="auto">
            <a:xfrm>
              <a:off x="0" y="672"/>
              <a:ext cx="288" cy="2640"/>
            </a:xfrm>
            <a:prstGeom prst="rect">
              <a:avLst/>
            </a:prstGeom>
            <a:gradFill rotWithShape="0">
              <a:gsLst>
                <a:gs pos="0">
                  <a:srgbClr val="C1AE8F"/>
                </a:gs>
                <a:gs pos="100000">
                  <a:schemeClr val="bg1"/>
                </a:gs>
              </a:gsLst>
              <a:lin ang="5400000" scaled="1"/>
            </a:gra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3" name="Rectangle 11"/>
            <p:cNvSpPr>
              <a:spLocks noChangeArrowheads="1"/>
            </p:cNvSpPr>
            <p:nvPr/>
          </p:nvSpPr>
          <p:spPr bwMode="auto">
            <a:xfrm>
              <a:off x="0" y="192"/>
              <a:ext cx="288" cy="480"/>
            </a:xfrm>
            <a:prstGeom prst="rect">
              <a:avLst/>
            </a:prstGeom>
            <a:solidFill>
              <a:schemeClr val="bg1"/>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4" name="Rectangle 12"/>
            <p:cNvSpPr>
              <a:spLocks noChangeArrowheads="1"/>
            </p:cNvSpPr>
            <p:nvPr/>
          </p:nvSpPr>
          <p:spPr bwMode="auto">
            <a:xfrm>
              <a:off x="0" y="0"/>
              <a:ext cx="624" cy="192"/>
            </a:xfrm>
            <a:prstGeom prst="rect">
              <a:avLst/>
            </a:prstGeom>
            <a:solidFill>
              <a:srgbClr val="99CC00"/>
            </a:solidFill>
            <a:ln w="19050">
              <a:solidFill>
                <a:srgbClr val="808080"/>
              </a:solidFill>
              <a:miter lim="800000"/>
              <a:headEnd/>
              <a:tailEnd/>
            </a:ln>
            <a:effectLst/>
          </p:spPr>
          <p:txBody>
            <a:bodyPr wrap="none" anchor="ctr"/>
            <a:lstStyle/>
            <a:p>
              <a:pPr algn="ctr">
                <a:defRPr/>
              </a:pPr>
              <a:endParaRPr kumimoji="1" lang="pl-PL" sz="2400">
                <a:latin typeface="굴림" pitchFamily="50" charset="-127"/>
              </a:endParaRPr>
            </a:p>
          </p:txBody>
        </p:sp>
        <p:sp>
          <p:nvSpPr>
            <p:cNvPr id="15" name="Rectangle 13"/>
            <p:cNvSpPr>
              <a:spLocks noChangeArrowheads="1"/>
            </p:cNvSpPr>
            <p:nvPr/>
          </p:nvSpPr>
          <p:spPr bwMode="auto">
            <a:xfrm>
              <a:off x="624" y="0"/>
              <a:ext cx="2976" cy="192"/>
            </a:xfrm>
            <a:prstGeom prst="rect">
              <a:avLst/>
            </a:prstGeom>
            <a:solidFill>
              <a:schemeClr val="bg1"/>
            </a:solidFill>
            <a:ln w="9525">
              <a:solidFill>
                <a:srgbClr val="808080"/>
              </a:solidFill>
              <a:miter lim="800000"/>
              <a:headEnd/>
              <a:tailEnd/>
            </a:ln>
            <a:effectLst/>
          </p:spPr>
          <p:txBody>
            <a:bodyPr wrap="none" anchor="ctr"/>
            <a:lstStyle/>
            <a:p>
              <a:pPr algn="ctr">
                <a:defRPr/>
              </a:pPr>
              <a:endParaRPr kumimoji="1" lang="pl-PL" sz="2400">
                <a:latin typeface="굴림" pitchFamily="50" charset="-127"/>
              </a:endParaRPr>
            </a:p>
          </p:txBody>
        </p:sp>
        <p:sp>
          <p:nvSpPr>
            <p:cNvPr id="16" name="Line 14"/>
            <p:cNvSpPr>
              <a:spLocks noChangeShapeType="1"/>
            </p:cNvSpPr>
            <p:nvPr/>
          </p:nvSpPr>
          <p:spPr bwMode="auto">
            <a:xfrm flipV="1">
              <a:off x="288" y="192"/>
              <a:ext cx="0" cy="4128"/>
            </a:xfrm>
            <a:prstGeom prst="line">
              <a:avLst/>
            </a:prstGeom>
            <a:noFill/>
            <a:ln w="76200">
              <a:solidFill>
                <a:srgbClr val="808080"/>
              </a:solidFill>
              <a:round/>
              <a:headEnd/>
              <a:tailEnd/>
            </a:ln>
            <a:effectLst/>
          </p:spPr>
          <p:txBody>
            <a:bodyPr wrap="none" anchor="ctr"/>
            <a:lstStyle/>
            <a:p>
              <a:pPr>
                <a:defRPr/>
              </a:pPr>
              <a:endParaRPr lang="en-US"/>
            </a:p>
          </p:txBody>
        </p:sp>
        <p:sp>
          <p:nvSpPr>
            <p:cNvPr id="17" name="Line 15"/>
            <p:cNvSpPr>
              <a:spLocks noChangeShapeType="1"/>
            </p:cNvSpPr>
            <p:nvPr/>
          </p:nvSpPr>
          <p:spPr bwMode="auto">
            <a:xfrm>
              <a:off x="288" y="4224"/>
              <a:ext cx="5472" cy="0"/>
            </a:xfrm>
            <a:prstGeom prst="line">
              <a:avLst/>
            </a:prstGeom>
            <a:noFill/>
            <a:ln w="57150">
              <a:solidFill>
                <a:srgbClr val="808080"/>
              </a:solidFill>
              <a:round/>
              <a:headEnd/>
              <a:tailEnd/>
            </a:ln>
            <a:effectLst/>
          </p:spPr>
          <p:txBody>
            <a:bodyPr wrap="none" anchor="ctr"/>
            <a:lstStyle/>
            <a:p>
              <a:pPr>
                <a:defRPr/>
              </a:pPr>
              <a:endParaRPr lang="en-US"/>
            </a:p>
          </p:txBody>
        </p:sp>
        <p:sp>
          <p:nvSpPr>
            <p:cNvPr id="18" name="Line 16"/>
            <p:cNvSpPr>
              <a:spLocks noChangeShapeType="1"/>
            </p:cNvSpPr>
            <p:nvPr/>
          </p:nvSpPr>
          <p:spPr bwMode="auto">
            <a:xfrm flipV="1">
              <a:off x="5520" y="0"/>
              <a:ext cx="0" cy="4224"/>
            </a:xfrm>
            <a:prstGeom prst="line">
              <a:avLst/>
            </a:prstGeom>
            <a:noFill/>
            <a:ln w="57150">
              <a:solidFill>
                <a:srgbClr val="808080"/>
              </a:solidFill>
              <a:round/>
              <a:headEnd/>
              <a:tailEnd/>
            </a:ln>
            <a:effectLst/>
          </p:spPr>
          <p:txBody>
            <a:bodyPr wrap="none" anchor="ctr"/>
            <a:lstStyle/>
            <a:p>
              <a:pPr>
                <a:defRPr/>
              </a:pPr>
              <a:endParaRPr lang="en-US"/>
            </a:p>
          </p:txBody>
        </p:sp>
        <p:sp>
          <p:nvSpPr>
            <p:cNvPr id="19" name="Line 17"/>
            <p:cNvSpPr>
              <a:spLocks noChangeShapeType="1"/>
            </p:cNvSpPr>
            <p:nvPr/>
          </p:nvSpPr>
          <p:spPr bwMode="auto">
            <a:xfrm>
              <a:off x="0" y="192"/>
              <a:ext cx="5760" cy="0"/>
            </a:xfrm>
            <a:prstGeom prst="line">
              <a:avLst/>
            </a:prstGeom>
            <a:noFill/>
            <a:ln w="38100">
              <a:solidFill>
                <a:srgbClr val="808080"/>
              </a:solidFill>
              <a:round/>
              <a:headEnd/>
              <a:tailEnd/>
            </a:ln>
            <a:effectLst/>
          </p:spPr>
          <p:txBody>
            <a:bodyPr wrap="none" anchor="ctr"/>
            <a:lstStyle/>
            <a:p>
              <a:pPr>
                <a:defRPr/>
              </a:pPr>
              <a:endParaRPr lang="en-US"/>
            </a:p>
          </p:txBody>
        </p:sp>
        <p:sp>
          <p:nvSpPr>
            <p:cNvPr id="20" name="Line 18"/>
            <p:cNvSpPr>
              <a:spLocks noChangeShapeType="1"/>
            </p:cNvSpPr>
            <p:nvPr/>
          </p:nvSpPr>
          <p:spPr bwMode="auto">
            <a:xfrm flipH="1">
              <a:off x="3600" y="288"/>
              <a:ext cx="2160" cy="0"/>
            </a:xfrm>
            <a:prstGeom prst="line">
              <a:avLst/>
            </a:prstGeom>
            <a:noFill/>
            <a:ln w="19050">
              <a:solidFill>
                <a:srgbClr val="808080"/>
              </a:solidFill>
              <a:round/>
              <a:headEnd/>
              <a:tailEnd/>
            </a:ln>
            <a:effectLst/>
          </p:spPr>
          <p:txBody>
            <a:bodyPr wrap="none" anchor="ctr"/>
            <a:lstStyle/>
            <a:p>
              <a:pPr>
                <a:defRPr/>
              </a:pPr>
              <a:endParaRPr lang="en-US"/>
            </a:p>
          </p:txBody>
        </p:sp>
        <p:sp>
          <p:nvSpPr>
            <p:cNvPr id="21" name="Line 19"/>
            <p:cNvSpPr>
              <a:spLocks noChangeShapeType="1"/>
            </p:cNvSpPr>
            <p:nvPr/>
          </p:nvSpPr>
          <p:spPr bwMode="auto">
            <a:xfrm flipV="1">
              <a:off x="3600" y="0"/>
              <a:ext cx="0" cy="288"/>
            </a:xfrm>
            <a:prstGeom prst="line">
              <a:avLst/>
            </a:prstGeom>
            <a:noFill/>
            <a:ln w="19050">
              <a:solidFill>
                <a:srgbClr val="808080"/>
              </a:solidFill>
              <a:round/>
              <a:headEnd/>
              <a:tailEnd/>
            </a:ln>
            <a:effectLst/>
          </p:spPr>
          <p:txBody>
            <a:bodyPr wrap="none" anchor="ctr"/>
            <a:lstStyle/>
            <a:p>
              <a:pPr>
                <a:defRPr/>
              </a:pPr>
              <a:endParaRPr lang="en-US"/>
            </a:p>
          </p:txBody>
        </p:sp>
        <p:sp>
          <p:nvSpPr>
            <p:cNvPr id="22" name="Line 20"/>
            <p:cNvSpPr>
              <a:spLocks noChangeShapeType="1"/>
            </p:cNvSpPr>
            <p:nvPr/>
          </p:nvSpPr>
          <p:spPr bwMode="auto">
            <a:xfrm>
              <a:off x="5520" y="1248"/>
              <a:ext cx="240" cy="0"/>
            </a:xfrm>
            <a:prstGeom prst="line">
              <a:avLst/>
            </a:prstGeom>
            <a:noFill/>
            <a:ln w="28575">
              <a:solidFill>
                <a:schemeClr val="tx1"/>
              </a:solidFill>
              <a:round/>
              <a:headEnd/>
              <a:tailEnd/>
            </a:ln>
            <a:effectLst/>
          </p:spPr>
          <p:txBody>
            <a:bodyPr wrap="none" anchor="ctr"/>
            <a:lstStyle/>
            <a:p>
              <a:pPr>
                <a:defRPr/>
              </a:pPr>
              <a:endParaRPr lang="en-US"/>
            </a:p>
          </p:txBody>
        </p:sp>
        <p:sp>
          <p:nvSpPr>
            <p:cNvPr id="23" name="Line 21"/>
            <p:cNvSpPr>
              <a:spLocks noChangeShapeType="1"/>
            </p:cNvSpPr>
            <p:nvPr/>
          </p:nvSpPr>
          <p:spPr bwMode="auto">
            <a:xfrm>
              <a:off x="624" y="0"/>
              <a:ext cx="0" cy="672"/>
            </a:xfrm>
            <a:prstGeom prst="line">
              <a:avLst/>
            </a:prstGeom>
            <a:noFill/>
            <a:ln w="19050">
              <a:solidFill>
                <a:srgbClr val="808080"/>
              </a:solidFill>
              <a:round/>
              <a:headEnd/>
              <a:tailEnd/>
            </a:ln>
            <a:effectLst/>
          </p:spPr>
          <p:txBody>
            <a:bodyPr wrap="none" anchor="ctr"/>
            <a:lstStyle/>
            <a:p>
              <a:pPr>
                <a:defRPr/>
              </a:pPr>
              <a:endParaRPr lang="en-US"/>
            </a:p>
          </p:txBody>
        </p:sp>
        <p:sp>
          <p:nvSpPr>
            <p:cNvPr id="24" name="Line 22"/>
            <p:cNvSpPr>
              <a:spLocks noChangeShapeType="1"/>
            </p:cNvSpPr>
            <p:nvPr/>
          </p:nvSpPr>
          <p:spPr bwMode="auto">
            <a:xfrm flipH="1">
              <a:off x="0" y="672"/>
              <a:ext cx="624" cy="0"/>
            </a:xfrm>
            <a:prstGeom prst="line">
              <a:avLst/>
            </a:prstGeom>
            <a:noFill/>
            <a:ln w="28575">
              <a:solidFill>
                <a:srgbClr val="808080"/>
              </a:solidFill>
              <a:round/>
              <a:headEnd/>
              <a:tailEnd/>
            </a:ln>
            <a:effectLst/>
          </p:spPr>
          <p:txBody>
            <a:bodyPr wrap="none" anchor="ctr"/>
            <a:lstStyle/>
            <a:p>
              <a:pPr>
                <a:defRPr/>
              </a:pPr>
              <a:endParaRPr lang="en-US"/>
            </a:p>
          </p:txBody>
        </p:sp>
        <p:sp>
          <p:nvSpPr>
            <p:cNvPr id="25" name="Line 23"/>
            <p:cNvSpPr>
              <a:spLocks noChangeShapeType="1"/>
            </p:cNvSpPr>
            <p:nvPr/>
          </p:nvSpPr>
          <p:spPr bwMode="auto">
            <a:xfrm flipV="1">
              <a:off x="1680" y="3936"/>
              <a:ext cx="0" cy="384"/>
            </a:xfrm>
            <a:prstGeom prst="line">
              <a:avLst/>
            </a:prstGeom>
            <a:noFill/>
            <a:ln w="19050">
              <a:solidFill>
                <a:srgbClr val="808080"/>
              </a:solidFill>
              <a:round/>
              <a:headEnd/>
              <a:tailEnd/>
            </a:ln>
            <a:effectLst/>
          </p:spPr>
          <p:txBody>
            <a:bodyPr wrap="none" anchor="ctr"/>
            <a:lstStyle/>
            <a:p>
              <a:pPr>
                <a:defRPr/>
              </a:pPr>
              <a:endParaRPr lang="en-US"/>
            </a:p>
          </p:txBody>
        </p:sp>
        <p:sp>
          <p:nvSpPr>
            <p:cNvPr id="26" name="Line 24"/>
            <p:cNvSpPr>
              <a:spLocks noChangeShapeType="1"/>
            </p:cNvSpPr>
            <p:nvPr/>
          </p:nvSpPr>
          <p:spPr bwMode="auto">
            <a:xfrm>
              <a:off x="1680" y="3936"/>
              <a:ext cx="4080" cy="0"/>
            </a:xfrm>
            <a:prstGeom prst="line">
              <a:avLst/>
            </a:prstGeom>
            <a:noFill/>
            <a:ln w="19050">
              <a:solidFill>
                <a:srgbClr val="808080"/>
              </a:solidFill>
              <a:round/>
              <a:headEnd/>
              <a:tailEnd/>
            </a:ln>
            <a:effectLst/>
          </p:spPr>
          <p:txBody>
            <a:bodyPr wrap="none" anchor="ctr"/>
            <a:lstStyle/>
            <a:p>
              <a:pPr>
                <a:defRPr/>
              </a:pPr>
              <a:endParaRPr lang="en-US"/>
            </a:p>
          </p:txBody>
        </p:sp>
        <p:sp>
          <p:nvSpPr>
            <p:cNvPr id="27" name="Line 25"/>
            <p:cNvSpPr>
              <a:spLocks noChangeShapeType="1"/>
            </p:cNvSpPr>
            <p:nvPr/>
          </p:nvSpPr>
          <p:spPr bwMode="auto">
            <a:xfrm flipH="1">
              <a:off x="0" y="3312"/>
              <a:ext cx="288" cy="0"/>
            </a:xfrm>
            <a:prstGeom prst="line">
              <a:avLst/>
            </a:prstGeom>
            <a:noFill/>
            <a:ln w="28575">
              <a:solidFill>
                <a:srgbClr val="808080"/>
              </a:solidFill>
              <a:round/>
              <a:headEnd/>
              <a:tailEnd/>
            </a:ln>
            <a:effectLst/>
          </p:spPr>
          <p:txBody>
            <a:bodyPr wrap="none" anchor="ctr"/>
            <a:lstStyle/>
            <a:p>
              <a:pPr>
                <a:defRPr/>
              </a:pPr>
              <a:endParaRPr lang="en-US"/>
            </a:p>
          </p:txBody>
        </p:sp>
        <p:sp>
          <p:nvSpPr>
            <p:cNvPr id="28" name="Line 26"/>
            <p:cNvSpPr>
              <a:spLocks noChangeShapeType="1"/>
            </p:cNvSpPr>
            <p:nvPr/>
          </p:nvSpPr>
          <p:spPr bwMode="auto">
            <a:xfrm flipH="1">
              <a:off x="0" y="3408"/>
              <a:ext cx="288" cy="0"/>
            </a:xfrm>
            <a:prstGeom prst="line">
              <a:avLst/>
            </a:prstGeom>
            <a:noFill/>
            <a:ln w="28575">
              <a:solidFill>
                <a:srgbClr val="808080"/>
              </a:solidFill>
              <a:round/>
              <a:headEnd/>
              <a:tailEnd/>
            </a:ln>
            <a:effectLst/>
          </p:spPr>
          <p:txBody>
            <a:bodyPr wrap="none" anchor="ctr"/>
            <a:lstStyle/>
            <a:p>
              <a:pPr>
                <a:defRPr/>
              </a:pPr>
              <a:endParaRPr lang="en-US"/>
            </a:p>
          </p:txBody>
        </p:sp>
      </p:grpSp>
      <p:sp>
        <p:nvSpPr>
          <p:cNvPr id="3099" name="Rectangle 27"/>
          <p:cNvSpPr>
            <a:spLocks noGrp="1" noChangeArrowheads="1"/>
          </p:cNvSpPr>
          <p:nvPr>
            <p:ph type="ctrTitle"/>
          </p:nvPr>
        </p:nvSpPr>
        <p:spPr>
          <a:xfrm>
            <a:off x="685800" y="2130425"/>
            <a:ext cx="7772400" cy="1470025"/>
          </a:xfrm>
        </p:spPr>
        <p:txBody>
          <a:bodyPr/>
          <a:lstStyle>
            <a:lvl1pPr>
              <a:defRPr/>
            </a:lvl1pPr>
          </a:lstStyle>
          <a:p>
            <a:r>
              <a:rPr lang="pl-PL" smtClean="0"/>
              <a:t>Kliknij, aby edytować styl</a:t>
            </a:r>
            <a:endParaRPr lang="pl-PL"/>
          </a:p>
        </p:txBody>
      </p:sp>
      <p:sp>
        <p:nvSpPr>
          <p:cNvPr id="3100" name="Rectangle 28"/>
          <p:cNvSpPr>
            <a:spLocks noGrp="1" noChangeArrowheads="1"/>
          </p:cNvSpPr>
          <p:nvPr>
            <p:ph type="subTitle" idx="1"/>
          </p:nvPr>
        </p:nvSpPr>
        <p:spPr>
          <a:xfrm>
            <a:off x="1371600" y="3886200"/>
            <a:ext cx="6400800" cy="1752600"/>
          </a:xfrm>
        </p:spPr>
        <p:txBody>
          <a:bodyPr/>
          <a:lstStyle>
            <a:lvl1pPr marL="0" indent="0" algn="ctr">
              <a:buFont typeface="Century Gothic" pitchFamily="34" charset="0"/>
              <a:buNone/>
              <a:defRPr sz="2800"/>
            </a:lvl1pPr>
          </a:lstStyle>
          <a:p>
            <a:r>
              <a:rPr lang="pl-PL" smtClean="0"/>
              <a:t>Kliknij, aby edytować styl wzorca podtytułu</a:t>
            </a:r>
            <a:endParaRPr lang="pl-PL"/>
          </a:p>
        </p:txBody>
      </p:sp>
      <p:sp>
        <p:nvSpPr>
          <p:cNvPr id="29" name="Rectangle 32"/>
          <p:cNvSpPr>
            <a:spLocks noGrp="1" noChangeArrowheads="1"/>
          </p:cNvSpPr>
          <p:nvPr>
            <p:ph type="dt" sz="half" idx="10"/>
          </p:nvPr>
        </p:nvSpPr>
        <p:spPr/>
        <p:txBody>
          <a:bodyPr/>
          <a:lstStyle>
            <a:lvl1pPr>
              <a:defRPr smtClean="0"/>
            </a:lvl1pPr>
          </a:lstStyle>
          <a:p>
            <a:fld id="{4BC1FFB9-3267-41C3-9581-8350D538DBA5}" type="datetimeFigureOut">
              <a:rPr lang="pl-PL" smtClean="0"/>
              <a:pPr/>
              <a:t>2015-11-09</a:t>
            </a:fld>
            <a:endParaRPr lang="pl-PL"/>
          </a:p>
        </p:txBody>
      </p:sp>
      <p:sp>
        <p:nvSpPr>
          <p:cNvPr id="30" name="Rectangle 33"/>
          <p:cNvSpPr>
            <a:spLocks noGrp="1" noChangeArrowheads="1"/>
          </p:cNvSpPr>
          <p:nvPr>
            <p:ph type="ftr" sz="quarter" idx="11"/>
          </p:nvPr>
        </p:nvSpPr>
        <p:spPr/>
        <p:txBody>
          <a:bodyPr/>
          <a:lstStyle>
            <a:lvl1pPr>
              <a:defRPr smtClean="0"/>
            </a:lvl1pPr>
          </a:lstStyle>
          <a:p>
            <a:endParaRPr lang="pl-PL"/>
          </a:p>
        </p:txBody>
      </p:sp>
      <p:sp>
        <p:nvSpPr>
          <p:cNvPr id="31" name="Rectangle 34"/>
          <p:cNvSpPr>
            <a:spLocks noGrp="1" noChangeArrowheads="1"/>
          </p:cNvSpPr>
          <p:nvPr>
            <p:ph type="sldNum" sz="quarter" idx="12"/>
          </p:nvPr>
        </p:nvSpPr>
        <p:spPr>
          <a:xfrm>
            <a:off x="6553200" y="6264275"/>
            <a:ext cx="2133600" cy="384175"/>
          </a:xfrm>
        </p:spPr>
        <p:txBody>
          <a:bodyPr/>
          <a:lstStyle>
            <a:lvl1pPr>
              <a:defRPr smtClean="0"/>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2458362529"/>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5" name="Rectangle 5"/>
          <p:cNvSpPr>
            <a:spLocks noGrp="1" noChangeArrowheads="1"/>
          </p:cNvSpPr>
          <p:nvPr>
            <p:ph type="ftr" sz="quarter" idx="11"/>
          </p:nvPr>
        </p:nvSpPr>
        <p:spPr>
          <a:ln/>
        </p:spPr>
        <p:txBody>
          <a:bodyPr/>
          <a:lstStyle>
            <a:lvl1pPr>
              <a:defRPr/>
            </a:lvl1pPr>
          </a:lstStyle>
          <a:p>
            <a:endParaRPr lang="pl-PL"/>
          </a:p>
        </p:txBody>
      </p:sp>
      <p:sp>
        <p:nvSpPr>
          <p:cNvPr id="6"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1222479689"/>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5" name="Rectangle 5"/>
          <p:cNvSpPr>
            <a:spLocks noGrp="1" noChangeArrowheads="1"/>
          </p:cNvSpPr>
          <p:nvPr>
            <p:ph type="ftr" sz="quarter" idx="11"/>
          </p:nvPr>
        </p:nvSpPr>
        <p:spPr>
          <a:ln/>
        </p:spPr>
        <p:txBody>
          <a:bodyPr/>
          <a:lstStyle>
            <a:lvl1pPr>
              <a:defRPr/>
            </a:lvl1pPr>
          </a:lstStyle>
          <a:p>
            <a:endParaRPr lang="pl-PL"/>
          </a:p>
        </p:txBody>
      </p:sp>
      <p:sp>
        <p:nvSpPr>
          <p:cNvPr id="6"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2340657744"/>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5" name="Rectangle 5"/>
          <p:cNvSpPr>
            <a:spLocks noGrp="1" noChangeArrowheads="1"/>
          </p:cNvSpPr>
          <p:nvPr>
            <p:ph type="ftr" sz="quarter" idx="11"/>
          </p:nvPr>
        </p:nvSpPr>
        <p:spPr>
          <a:ln/>
        </p:spPr>
        <p:txBody>
          <a:bodyPr/>
          <a:lstStyle>
            <a:lvl1pPr>
              <a:defRPr/>
            </a:lvl1pPr>
          </a:lstStyle>
          <a:p>
            <a:endParaRPr lang="pl-PL"/>
          </a:p>
        </p:txBody>
      </p:sp>
      <p:sp>
        <p:nvSpPr>
          <p:cNvPr id="6"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1381710953"/>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5" name="Rectangle 5"/>
          <p:cNvSpPr>
            <a:spLocks noGrp="1" noChangeArrowheads="1"/>
          </p:cNvSpPr>
          <p:nvPr>
            <p:ph type="ftr" sz="quarter" idx="11"/>
          </p:nvPr>
        </p:nvSpPr>
        <p:spPr>
          <a:ln/>
        </p:spPr>
        <p:txBody>
          <a:bodyPr/>
          <a:lstStyle>
            <a:lvl1pPr>
              <a:defRPr/>
            </a:lvl1pPr>
          </a:lstStyle>
          <a:p>
            <a:endParaRPr lang="pl-PL"/>
          </a:p>
        </p:txBody>
      </p:sp>
      <p:sp>
        <p:nvSpPr>
          <p:cNvPr id="6"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1450600735"/>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6" name="Rectangle 5"/>
          <p:cNvSpPr>
            <a:spLocks noGrp="1" noChangeArrowheads="1"/>
          </p:cNvSpPr>
          <p:nvPr>
            <p:ph type="ftr" sz="quarter" idx="11"/>
          </p:nvPr>
        </p:nvSpPr>
        <p:spPr>
          <a:ln/>
        </p:spPr>
        <p:txBody>
          <a:bodyPr/>
          <a:lstStyle>
            <a:lvl1pPr>
              <a:defRPr/>
            </a:lvl1pPr>
          </a:lstStyle>
          <a:p>
            <a:endParaRPr lang="pl-PL"/>
          </a:p>
        </p:txBody>
      </p:sp>
      <p:sp>
        <p:nvSpPr>
          <p:cNvPr id="7"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1660846229"/>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8" name="Rectangle 5"/>
          <p:cNvSpPr>
            <a:spLocks noGrp="1" noChangeArrowheads="1"/>
          </p:cNvSpPr>
          <p:nvPr>
            <p:ph type="ftr" sz="quarter" idx="11"/>
          </p:nvPr>
        </p:nvSpPr>
        <p:spPr>
          <a:ln/>
        </p:spPr>
        <p:txBody>
          <a:bodyPr/>
          <a:lstStyle>
            <a:lvl1pPr>
              <a:defRPr/>
            </a:lvl1pPr>
          </a:lstStyle>
          <a:p>
            <a:endParaRPr lang="pl-PL"/>
          </a:p>
        </p:txBody>
      </p:sp>
      <p:sp>
        <p:nvSpPr>
          <p:cNvPr id="9"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700303535"/>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4" name="Rectangle 5"/>
          <p:cNvSpPr>
            <a:spLocks noGrp="1" noChangeArrowheads="1"/>
          </p:cNvSpPr>
          <p:nvPr>
            <p:ph type="ftr" sz="quarter" idx="11"/>
          </p:nvPr>
        </p:nvSpPr>
        <p:spPr>
          <a:ln/>
        </p:spPr>
        <p:txBody>
          <a:bodyPr/>
          <a:lstStyle>
            <a:lvl1pPr>
              <a:defRPr/>
            </a:lvl1pPr>
          </a:lstStyle>
          <a:p>
            <a:endParaRPr lang="pl-PL"/>
          </a:p>
        </p:txBody>
      </p:sp>
      <p:sp>
        <p:nvSpPr>
          <p:cNvPr id="5"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2055722283"/>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3" name="Rectangle 5"/>
          <p:cNvSpPr>
            <a:spLocks noGrp="1" noChangeArrowheads="1"/>
          </p:cNvSpPr>
          <p:nvPr>
            <p:ph type="ftr" sz="quarter" idx="11"/>
          </p:nvPr>
        </p:nvSpPr>
        <p:spPr>
          <a:ln/>
        </p:spPr>
        <p:txBody>
          <a:bodyPr/>
          <a:lstStyle>
            <a:lvl1pPr>
              <a:defRPr/>
            </a:lvl1pPr>
          </a:lstStyle>
          <a:p>
            <a:endParaRPr lang="pl-PL"/>
          </a:p>
        </p:txBody>
      </p:sp>
      <p:sp>
        <p:nvSpPr>
          <p:cNvPr id="4"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3707280601"/>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6" name="Rectangle 5"/>
          <p:cNvSpPr>
            <a:spLocks noGrp="1" noChangeArrowheads="1"/>
          </p:cNvSpPr>
          <p:nvPr>
            <p:ph type="ftr" sz="quarter" idx="11"/>
          </p:nvPr>
        </p:nvSpPr>
        <p:spPr>
          <a:ln/>
        </p:spPr>
        <p:txBody>
          <a:bodyPr/>
          <a:lstStyle>
            <a:lvl1pPr>
              <a:defRPr/>
            </a:lvl1pPr>
          </a:lstStyle>
          <a:p>
            <a:endParaRPr lang="pl-PL"/>
          </a:p>
        </p:txBody>
      </p:sp>
      <p:sp>
        <p:nvSpPr>
          <p:cNvPr id="7"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1243762545"/>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smtClean="0"/>
              <a:t>Kliknij ikonę, aby dodać obraz</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fld id="{4BC1FFB9-3267-41C3-9581-8350D538DBA5}" type="datetimeFigureOut">
              <a:rPr lang="pl-PL" smtClean="0"/>
              <a:pPr/>
              <a:t>2015-11-09</a:t>
            </a:fld>
            <a:endParaRPr lang="pl-PL"/>
          </a:p>
        </p:txBody>
      </p:sp>
      <p:sp>
        <p:nvSpPr>
          <p:cNvPr id="6" name="Rectangle 5"/>
          <p:cNvSpPr>
            <a:spLocks noGrp="1" noChangeArrowheads="1"/>
          </p:cNvSpPr>
          <p:nvPr>
            <p:ph type="ftr" sz="quarter" idx="11"/>
          </p:nvPr>
        </p:nvSpPr>
        <p:spPr>
          <a:ln/>
        </p:spPr>
        <p:txBody>
          <a:bodyPr/>
          <a:lstStyle>
            <a:lvl1pPr>
              <a:defRPr/>
            </a:lvl1pPr>
          </a:lstStyle>
          <a:p>
            <a:endParaRPr lang="pl-PL"/>
          </a:p>
        </p:txBody>
      </p:sp>
      <p:sp>
        <p:nvSpPr>
          <p:cNvPr id="7" name="Rectangle 6"/>
          <p:cNvSpPr>
            <a:spLocks noGrp="1" noChangeArrowheads="1"/>
          </p:cNvSpPr>
          <p:nvPr>
            <p:ph type="sldNum" sz="quarter" idx="12"/>
          </p:nvPr>
        </p:nvSpPr>
        <p:spPr>
          <a:ln/>
        </p:spPr>
        <p:txBody>
          <a:bodyPr/>
          <a:lstStyle>
            <a:lvl1pPr>
              <a:defRPr/>
            </a:lvl1pPr>
          </a:lstStyle>
          <a:p>
            <a:fld id="{7520A7F8-B248-4382-BABE-7F8D5AA6D74E}" type="slidenum">
              <a:rPr lang="pl-PL" smtClean="0"/>
              <a:pPr/>
              <a:t>‹#›</a:t>
            </a:fld>
            <a:endParaRPr lang="pl-PL"/>
          </a:p>
        </p:txBody>
      </p:sp>
    </p:spTree>
    <p:extLst>
      <p:ext uri="{BB962C8B-B14F-4D97-AF65-F5344CB8AC3E}">
        <p14:creationId xmlns:p14="http://schemas.microsoft.com/office/powerpoint/2010/main" val="911957422"/>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chemeClr val="bg1"/>
            </a:gs>
          </a:gsLst>
          <a:lin ang="5400000" scaled="1"/>
        </a:gradFill>
        <a:effectLst/>
      </p:bgPr>
    </p:bg>
    <p:spTree>
      <p:nvGrpSpPr>
        <p:cNvPr id="1" name=""/>
        <p:cNvGrpSpPr/>
        <p:nvPr/>
      </p:nvGrpSpPr>
      <p:grpSpPr>
        <a:xfrm>
          <a:off x="0" y="0"/>
          <a:ext cx="0" cy="0"/>
          <a:chOff x="0" y="0"/>
          <a:chExt cx="0" cy="0"/>
        </a:xfrm>
      </p:grpSpPr>
      <p:grpSp>
        <p:nvGrpSpPr>
          <p:cNvPr id="3" name="Group 7"/>
          <p:cNvGrpSpPr>
            <a:grpSpLocks/>
          </p:cNvGrpSpPr>
          <p:nvPr/>
        </p:nvGrpSpPr>
        <p:grpSpPr bwMode="auto">
          <a:xfrm>
            <a:off x="0" y="0"/>
            <a:ext cx="9144000" cy="6858000"/>
            <a:chOff x="0" y="0"/>
            <a:chExt cx="5760" cy="4320"/>
          </a:xfrm>
        </p:grpSpPr>
        <p:sp>
          <p:nvSpPr>
            <p:cNvPr id="1032" name="Rectangle 8"/>
            <p:cNvSpPr>
              <a:spLocks noChangeArrowheads="1"/>
            </p:cNvSpPr>
            <p:nvPr/>
          </p:nvSpPr>
          <p:spPr bwMode="auto">
            <a:xfrm>
              <a:off x="1968" y="4224"/>
              <a:ext cx="3792" cy="96"/>
            </a:xfrm>
            <a:prstGeom prst="rect">
              <a:avLst/>
            </a:prstGeom>
            <a:gradFill rotWithShape="0">
              <a:gsLst>
                <a:gs pos="0">
                  <a:srgbClr val="EBD7FF"/>
                </a:gs>
                <a:gs pos="100000">
                  <a:srgbClr val="0099FF"/>
                </a:gs>
              </a:gsLst>
              <a:lin ang="0" scaled="1"/>
            </a:gra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33" name="Rectangle 9"/>
            <p:cNvSpPr>
              <a:spLocks noChangeArrowheads="1"/>
            </p:cNvSpPr>
            <p:nvPr/>
          </p:nvSpPr>
          <p:spPr bwMode="auto">
            <a:xfrm>
              <a:off x="5520" y="1248"/>
              <a:ext cx="240" cy="2688"/>
            </a:xfrm>
            <a:prstGeom prst="rect">
              <a:avLst/>
            </a:prstGeom>
            <a:gradFill rotWithShape="0">
              <a:gsLst>
                <a:gs pos="0">
                  <a:srgbClr val="C1E7CE"/>
                </a:gs>
                <a:gs pos="100000">
                  <a:srgbClr val="339966"/>
                </a:gs>
              </a:gsLst>
              <a:lin ang="5400000" scaled="1"/>
            </a:gra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34" name="Rectangle 10"/>
            <p:cNvSpPr>
              <a:spLocks noChangeArrowheads="1"/>
            </p:cNvSpPr>
            <p:nvPr/>
          </p:nvSpPr>
          <p:spPr bwMode="auto">
            <a:xfrm>
              <a:off x="0" y="3312"/>
              <a:ext cx="288" cy="96"/>
            </a:xfrm>
            <a:prstGeom prst="rect">
              <a:avLst/>
            </a:prstGeom>
            <a:solidFill>
              <a:schemeClr val="accent2"/>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35" name="Rectangle 11"/>
            <p:cNvSpPr>
              <a:spLocks noChangeArrowheads="1"/>
            </p:cNvSpPr>
            <p:nvPr/>
          </p:nvSpPr>
          <p:spPr bwMode="auto">
            <a:xfrm>
              <a:off x="0" y="3408"/>
              <a:ext cx="288" cy="912"/>
            </a:xfrm>
            <a:prstGeom prst="rect">
              <a:avLst/>
            </a:prstGeom>
            <a:solidFill>
              <a:srgbClr val="DDDDDD"/>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36" name="Rectangle 12"/>
            <p:cNvSpPr>
              <a:spLocks noChangeArrowheads="1"/>
            </p:cNvSpPr>
            <p:nvPr/>
          </p:nvSpPr>
          <p:spPr bwMode="auto">
            <a:xfrm>
              <a:off x="5520" y="0"/>
              <a:ext cx="240" cy="1248"/>
            </a:xfrm>
            <a:prstGeom prst="rect">
              <a:avLst/>
            </a:prstGeom>
            <a:solidFill>
              <a:schemeClr val="bg1"/>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37" name="Rectangle 13"/>
            <p:cNvSpPr>
              <a:spLocks noChangeArrowheads="1"/>
            </p:cNvSpPr>
            <p:nvPr/>
          </p:nvSpPr>
          <p:spPr bwMode="auto">
            <a:xfrm>
              <a:off x="3600" y="0"/>
              <a:ext cx="1920" cy="192"/>
            </a:xfrm>
            <a:prstGeom prst="rect">
              <a:avLst/>
            </a:prstGeom>
            <a:solidFill>
              <a:srgbClr val="CAC9AA"/>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38" name="Rectangle 14"/>
            <p:cNvSpPr>
              <a:spLocks noChangeArrowheads="1"/>
            </p:cNvSpPr>
            <p:nvPr/>
          </p:nvSpPr>
          <p:spPr bwMode="auto">
            <a:xfrm>
              <a:off x="288" y="192"/>
              <a:ext cx="336" cy="480"/>
            </a:xfrm>
            <a:prstGeom prst="rect">
              <a:avLst/>
            </a:prstGeom>
            <a:solidFill>
              <a:schemeClr val="folHlink">
                <a:alpha val="50000"/>
              </a:schemeClr>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39" name="Rectangle 15"/>
            <p:cNvSpPr>
              <a:spLocks noChangeArrowheads="1"/>
            </p:cNvSpPr>
            <p:nvPr/>
          </p:nvSpPr>
          <p:spPr bwMode="auto">
            <a:xfrm>
              <a:off x="0" y="672"/>
              <a:ext cx="288" cy="2640"/>
            </a:xfrm>
            <a:prstGeom prst="rect">
              <a:avLst/>
            </a:prstGeom>
            <a:gradFill rotWithShape="0">
              <a:gsLst>
                <a:gs pos="0">
                  <a:srgbClr val="C1AE8F"/>
                </a:gs>
                <a:gs pos="100000">
                  <a:schemeClr val="bg1"/>
                </a:gs>
              </a:gsLst>
              <a:lin ang="5400000" scaled="1"/>
            </a:gra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40" name="Rectangle 16"/>
            <p:cNvSpPr>
              <a:spLocks noChangeArrowheads="1"/>
            </p:cNvSpPr>
            <p:nvPr/>
          </p:nvSpPr>
          <p:spPr bwMode="auto">
            <a:xfrm>
              <a:off x="0" y="192"/>
              <a:ext cx="288" cy="480"/>
            </a:xfrm>
            <a:prstGeom prst="rect">
              <a:avLst/>
            </a:prstGeom>
            <a:solidFill>
              <a:schemeClr val="bg1"/>
            </a:solidFill>
            <a:ln w="9525">
              <a:solidFill>
                <a:schemeClr val="tx1"/>
              </a:solidFill>
              <a:miter lim="800000"/>
              <a:headEnd/>
              <a:tailEnd/>
            </a:ln>
            <a:effectLst/>
          </p:spPr>
          <p:txBody>
            <a:bodyPr wrap="none" anchor="ctr"/>
            <a:lstStyle/>
            <a:p>
              <a:pPr algn="ctr">
                <a:defRPr/>
              </a:pPr>
              <a:endParaRPr kumimoji="1" lang="pl-PL" sz="2400">
                <a:latin typeface="굴림" pitchFamily="50" charset="-127"/>
              </a:endParaRPr>
            </a:p>
          </p:txBody>
        </p:sp>
        <p:sp>
          <p:nvSpPr>
            <p:cNvPr id="1041" name="Rectangle 17"/>
            <p:cNvSpPr>
              <a:spLocks noChangeArrowheads="1"/>
            </p:cNvSpPr>
            <p:nvPr/>
          </p:nvSpPr>
          <p:spPr bwMode="auto">
            <a:xfrm>
              <a:off x="0" y="0"/>
              <a:ext cx="624" cy="192"/>
            </a:xfrm>
            <a:prstGeom prst="rect">
              <a:avLst/>
            </a:prstGeom>
            <a:solidFill>
              <a:srgbClr val="99CC00"/>
            </a:solidFill>
            <a:ln w="19050">
              <a:solidFill>
                <a:srgbClr val="808080"/>
              </a:solidFill>
              <a:miter lim="800000"/>
              <a:headEnd/>
              <a:tailEnd/>
            </a:ln>
            <a:effectLst/>
          </p:spPr>
          <p:txBody>
            <a:bodyPr wrap="none" anchor="ctr"/>
            <a:lstStyle/>
            <a:p>
              <a:pPr algn="ctr">
                <a:defRPr/>
              </a:pPr>
              <a:endParaRPr kumimoji="1" lang="pl-PL" sz="2400">
                <a:latin typeface="굴림" pitchFamily="50" charset="-127"/>
              </a:endParaRPr>
            </a:p>
          </p:txBody>
        </p:sp>
        <p:sp>
          <p:nvSpPr>
            <p:cNvPr id="1042" name="Rectangle 18"/>
            <p:cNvSpPr>
              <a:spLocks noChangeArrowheads="1"/>
            </p:cNvSpPr>
            <p:nvPr/>
          </p:nvSpPr>
          <p:spPr bwMode="auto">
            <a:xfrm>
              <a:off x="624" y="0"/>
              <a:ext cx="2976" cy="192"/>
            </a:xfrm>
            <a:prstGeom prst="rect">
              <a:avLst/>
            </a:prstGeom>
            <a:solidFill>
              <a:schemeClr val="bg1"/>
            </a:solidFill>
            <a:ln w="9525">
              <a:solidFill>
                <a:srgbClr val="808080"/>
              </a:solidFill>
              <a:miter lim="800000"/>
              <a:headEnd/>
              <a:tailEnd/>
            </a:ln>
            <a:effectLst/>
          </p:spPr>
          <p:txBody>
            <a:bodyPr wrap="none" anchor="ctr"/>
            <a:lstStyle/>
            <a:p>
              <a:pPr algn="ctr">
                <a:defRPr/>
              </a:pPr>
              <a:endParaRPr kumimoji="1" lang="pl-PL" sz="2400">
                <a:latin typeface="굴림" pitchFamily="50" charset="-127"/>
              </a:endParaRPr>
            </a:p>
          </p:txBody>
        </p:sp>
        <p:sp>
          <p:nvSpPr>
            <p:cNvPr id="1043" name="Line 19"/>
            <p:cNvSpPr>
              <a:spLocks noChangeShapeType="1"/>
            </p:cNvSpPr>
            <p:nvPr/>
          </p:nvSpPr>
          <p:spPr bwMode="auto">
            <a:xfrm flipV="1">
              <a:off x="288" y="192"/>
              <a:ext cx="0" cy="4128"/>
            </a:xfrm>
            <a:prstGeom prst="line">
              <a:avLst/>
            </a:prstGeom>
            <a:noFill/>
            <a:ln w="76200">
              <a:solidFill>
                <a:srgbClr val="808080"/>
              </a:solidFill>
              <a:round/>
              <a:headEnd/>
              <a:tailEnd/>
            </a:ln>
            <a:effectLst/>
          </p:spPr>
          <p:txBody>
            <a:bodyPr wrap="none" anchor="ctr"/>
            <a:lstStyle/>
            <a:p>
              <a:pPr>
                <a:defRPr/>
              </a:pPr>
              <a:endParaRPr lang="en-US"/>
            </a:p>
          </p:txBody>
        </p:sp>
        <p:sp>
          <p:nvSpPr>
            <p:cNvPr id="1044" name="Line 20"/>
            <p:cNvSpPr>
              <a:spLocks noChangeShapeType="1"/>
            </p:cNvSpPr>
            <p:nvPr/>
          </p:nvSpPr>
          <p:spPr bwMode="auto">
            <a:xfrm>
              <a:off x="288" y="4224"/>
              <a:ext cx="5472" cy="0"/>
            </a:xfrm>
            <a:prstGeom prst="line">
              <a:avLst/>
            </a:prstGeom>
            <a:noFill/>
            <a:ln w="57150">
              <a:solidFill>
                <a:srgbClr val="808080"/>
              </a:solidFill>
              <a:round/>
              <a:headEnd/>
              <a:tailEnd/>
            </a:ln>
            <a:effectLst/>
          </p:spPr>
          <p:txBody>
            <a:bodyPr wrap="none" anchor="ctr"/>
            <a:lstStyle/>
            <a:p>
              <a:pPr>
                <a:defRPr/>
              </a:pPr>
              <a:endParaRPr lang="en-US"/>
            </a:p>
          </p:txBody>
        </p:sp>
        <p:sp>
          <p:nvSpPr>
            <p:cNvPr id="1045" name="Line 21"/>
            <p:cNvSpPr>
              <a:spLocks noChangeShapeType="1"/>
            </p:cNvSpPr>
            <p:nvPr/>
          </p:nvSpPr>
          <p:spPr bwMode="auto">
            <a:xfrm flipV="1">
              <a:off x="5520" y="0"/>
              <a:ext cx="0" cy="4224"/>
            </a:xfrm>
            <a:prstGeom prst="line">
              <a:avLst/>
            </a:prstGeom>
            <a:noFill/>
            <a:ln w="57150">
              <a:solidFill>
                <a:srgbClr val="808080"/>
              </a:solidFill>
              <a:round/>
              <a:headEnd/>
              <a:tailEnd/>
            </a:ln>
            <a:effectLst/>
          </p:spPr>
          <p:txBody>
            <a:bodyPr wrap="none" anchor="ctr"/>
            <a:lstStyle/>
            <a:p>
              <a:pPr>
                <a:defRPr/>
              </a:pPr>
              <a:endParaRPr lang="en-US"/>
            </a:p>
          </p:txBody>
        </p:sp>
        <p:sp>
          <p:nvSpPr>
            <p:cNvPr id="1046" name="Line 22"/>
            <p:cNvSpPr>
              <a:spLocks noChangeShapeType="1"/>
            </p:cNvSpPr>
            <p:nvPr/>
          </p:nvSpPr>
          <p:spPr bwMode="auto">
            <a:xfrm>
              <a:off x="0" y="192"/>
              <a:ext cx="5760" cy="0"/>
            </a:xfrm>
            <a:prstGeom prst="line">
              <a:avLst/>
            </a:prstGeom>
            <a:noFill/>
            <a:ln w="38100">
              <a:solidFill>
                <a:srgbClr val="808080"/>
              </a:solidFill>
              <a:round/>
              <a:headEnd/>
              <a:tailEnd/>
            </a:ln>
            <a:effectLst/>
          </p:spPr>
          <p:txBody>
            <a:bodyPr wrap="none" anchor="ctr"/>
            <a:lstStyle/>
            <a:p>
              <a:pPr>
                <a:defRPr/>
              </a:pPr>
              <a:endParaRPr lang="en-US"/>
            </a:p>
          </p:txBody>
        </p:sp>
        <p:sp>
          <p:nvSpPr>
            <p:cNvPr id="1047" name="Line 23"/>
            <p:cNvSpPr>
              <a:spLocks noChangeShapeType="1"/>
            </p:cNvSpPr>
            <p:nvPr/>
          </p:nvSpPr>
          <p:spPr bwMode="auto">
            <a:xfrm flipH="1">
              <a:off x="3600" y="288"/>
              <a:ext cx="2160" cy="0"/>
            </a:xfrm>
            <a:prstGeom prst="line">
              <a:avLst/>
            </a:prstGeom>
            <a:noFill/>
            <a:ln w="19050">
              <a:solidFill>
                <a:srgbClr val="808080"/>
              </a:solidFill>
              <a:round/>
              <a:headEnd/>
              <a:tailEnd/>
            </a:ln>
            <a:effectLst/>
          </p:spPr>
          <p:txBody>
            <a:bodyPr wrap="none" anchor="ctr"/>
            <a:lstStyle/>
            <a:p>
              <a:pPr>
                <a:defRPr/>
              </a:pPr>
              <a:endParaRPr lang="en-US"/>
            </a:p>
          </p:txBody>
        </p:sp>
        <p:sp>
          <p:nvSpPr>
            <p:cNvPr id="1048" name="Line 24"/>
            <p:cNvSpPr>
              <a:spLocks noChangeShapeType="1"/>
            </p:cNvSpPr>
            <p:nvPr/>
          </p:nvSpPr>
          <p:spPr bwMode="auto">
            <a:xfrm flipV="1">
              <a:off x="3600" y="0"/>
              <a:ext cx="0" cy="288"/>
            </a:xfrm>
            <a:prstGeom prst="line">
              <a:avLst/>
            </a:prstGeom>
            <a:noFill/>
            <a:ln w="19050">
              <a:solidFill>
                <a:srgbClr val="808080"/>
              </a:solidFill>
              <a:round/>
              <a:headEnd/>
              <a:tailEnd/>
            </a:ln>
            <a:effectLst/>
          </p:spPr>
          <p:txBody>
            <a:bodyPr wrap="none" anchor="ctr"/>
            <a:lstStyle/>
            <a:p>
              <a:pPr>
                <a:defRPr/>
              </a:pPr>
              <a:endParaRPr lang="en-US"/>
            </a:p>
          </p:txBody>
        </p:sp>
        <p:sp>
          <p:nvSpPr>
            <p:cNvPr id="1049" name="Line 25"/>
            <p:cNvSpPr>
              <a:spLocks noChangeShapeType="1"/>
            </p:cNvSpPr>
            <p:nvPr/>
          </p:nvSpPr>
          <p:spPr bwMode="auto">
            <a:xfrm>
              <a:off x="5520" y="1248"/>
              <a:ext cx="240" cy="0"/>
            </a:xfrm>
            <a:prstGeom prst="line">
              <a:avLst/>
            </a:prstGeom>
            <a:noFill/>
            <a:ln w="28575">
              <a:solidFill>
                <a:schemeClr val="tx1"/>
              </a:solidFill>
              <a:round/>
              <a:headEnd/>
              <a:tailEnd/>
            </a:ln>
            <a:effectLst/>
          </p:spPr>
          <p:txBody>
            <a:bodyPr wrap="none" anchor="ctr"/>
            <a:lstStyle/>
            <a:p>
              <a:pPr>
                <a:defRPr/>
              </a:pPr>
              <a:endParaRPr lang="en-US"/>
            </a:p>
          </p:txBody>
        </p:sp>
        <p:sp>
          <p:nvSpPr>
            <p:cNvPr id="1050" name="Line 26"/>
            <p:cNvSpPr>
              <a:spLocks noChangeShapeType="1"/>
            </p:cNvSpPr>
            <p:nvPr/>
          </p:nvSpPr>
          <p:spPr bwMode="auto">
            <a:xfrm>
              <a:off x="624" y="0"/>
              <a:ext cx="0" cy="672"/>
            </a:xfrm>
            <a:prstGeom prst="line">
              <a:avLst/>
            </a:prstGeom>
            <a:noFill/>
            <a:ln w="19050">
              <a:solidFill>
                <a:srgbClr val="808080"/>
              </a:solidFill>
              <a:round/>
              <a:headEnd/>
              <a:tailEnd/>
            </a:ln>
            <a:effectLst/>
          </p:spPr>
          <p:txBody>
            <a:bodyPr wrap="none" anchor="ctr"/>
            <a:lstStyle/>
            <a:p>
              <a:pPr>
                <a:defRPr/>
              </a:pPr>
              <a:endParaRPr lang="en-US"/>
            </a:p>
          </p:txBody>
        </p:sp>
        <p:sp>
          <p:nvSpPr>
            <p:cNvPr id="1051" name="Line 27"/>
            <p:cNvSpPr>
              <a:spLocks noChangeShapeType="1"/>
            </p:cNvSpPr>
            <p:nvPr/>
          </p:nvSpPr>
          <p:spPr bwMode="auto">
            <a:xfrm flipH="1">
              <a:off x="0" y="672"/>
              <a:ext cx="624" cy="0"/>
            </a:xfrm>
            <a:prstGeom prst="line">
              <a:avLst/>
            </a:prstGeom>
            <a:noFill/>
            <a:ln w="28575">
              <a:solidFill>
                <a:srgbClr val="808080"/>
              </a:solidFill>
              <a:round/>
              <a:headEnd/>
              <a:tailEnd/>
            </a:ln>
            <a:effectLst/>
          </p:spPr>
          <p:txBody>
            <a:bodyPr wrap="none" anchor="ctr"/>
            <a:lstStyle/>
            <a:p>
              <a:pPr>
                <a:defRPr/>
              </a:pPr>
              <a:endParaRPr lang="en-US"/>
            </a:p>
          </p:txBody>
        </p:sp>
        <p:sp>
          <p:nvSpPr>
            <p:cNvPr id="1052" name="Line 28"/>
            <p:cNvSpPr>
              <a:spLocks noChangeShapeType="1"/>
            </p:cNvSpPr>
            <p:nvPr/>
          </p:nvSpPr>
          <p:spPr bwMode="auto">
            <a:xfrm flipV="1">
              <a:off x="1680" y="3936"/>
              <a:ext cx="0" cy="384"/>
            </a:xfrm>
            <a:prstGeom prst="line">
              <a:avLst/>
            </a:prstGeom>
            <a:noFill/>
            <a:ln w="19050">
              <a:solidFill>
                <a:srgbClr val="808080"/>
              </a:solidFill>
              <a:round/>
              <a:headEnd/>
              <a:tailEnd/>
            </a:ln>
            <a:effectLst/>
          </p:spPr>
          <p:txBody>
            <a:bodyPr wrap="none" anchor="ctr"/>
            <a:lstStyle/>
            <a:p>
              <a:pPr>
                <a:defRPr/>
              </a:pPr>
              <a:endParaRPr lang="en-US"/>
            </a:p>
          </p:txBody>
        </p:sp>
        <p:sp>
          <p:nvSpPr>
            <p:cNvPr id="1053" name="Line 29"/>
            <p:cNvSpPr>
              <a:spLocks noChangeShapeType="1"/>
            </p:cNvSpPr>
            <p:nvPr/>
          </p:nvSpPr>
          <p:spPr bwMode="auto">
            <a:xfrm>
              <a:off x="1680" y="3936"/>
              <a:ext cx="4080" cy="0"/>
            </a:xfrm>
            <a:prstGeom prst="line">
              <a:avLst/>
            </a:prstGeom>
            <a:noFill/>
            <a:ln w="19050">
              <a:solidFill>
                <a:srgbClr val="808080"/>
              </a:solidFill>
              <a:round/>
              <a:headEnd/>
              <a:tailEnd/>
            </a:ln>
            <a:effectLst/>
          </p:spPr>
          <p:txBody>
            <a:bodyPr wrap="none" anchor="ctr"/>
            <a:lstStyle/>
            <a:p>
              <a:pPr>
                <a:defRPr/>
              </a:pPr>
              <a:endParaRPr lang="en-US"/>
            </a:p>
          </p:txBody>
        </p:sp>
        <p:sp>
          <p:nvSpPr>
            <p:cNvPr id="1054" name="Line 30"/>
            <p:cNvSpPr>
              <a:spLocks noChangeShapeType="1"/>
            </p:cNvSpPr>
            <p:nvPr/>
          </p:nvSpPr>
          <p:spPr bwMode="auto">
            <a:xfrm flipH="1">
              <a:off x="0" y="3312"/>
              <a:ext cx="288" cy="0"/>
            </a:xfrm>
            <a:prstGeom prst="line">
              <a:avLst/>
            </a:prstGeom>
            <a:noFill/>
            <a:ln w="28575">
              <a:solidFill>
                <a:srgbClr val="808080"/>
              </a:solidFill>
              <a:round/>
              <a:headEnd/>
              <a:tailEnd/>
            </a:ln>
            <a:effectLst/>
          </p:spPr>
          <p:txBody>
            <a:bodyPr wrap="none" anchor="ctr"/>
            <a:lstStyle/>
            <a:p>
              <a:pPr>
                <a:defRPr/>
              </a:pPr>
              <a:endParaRPr lang="en-US"/>
            </a:p>
          </p:txBody>
        </p:sp>
        <p:sp>
          <p:nvSpPr>
            <p:cNvPr id="1055" name="Line 31"/>
            <p:cNvSpPr>
              <a:spLocks noChangeShapeType="1"/>
            </p:cNvSpPr>
            <p:nvPr/>
          </p:nvSpPr>
          <p:spPr bwMode="auto">
            <a:xfrm flipH="1">
              <a:off x="0" y="3408"/>
              <a:ext cx="288" cy="0"/>
            </a:xfrm>
            <a:prstGeom prst="line">
              <a:avLst/>
            </a:prstGeom>
            <a:noFill/>
            <a:ln w="28575">
              <a:solidFill>
                <a:srgbClr val="808080"/>
              </a:solidFill>
              <a:round/>
              <a:headEnd/>
              <a:tailEnd/>
            </a:ln>
            <a:effectLst/>
          </p:spPr>
          <p:txBody>
            <a:bodyPr wrap="none" anchor="ctr"/>
            <a:lstStyle/>
            <a:p>
              <a:pPr>
                <a:defRPr/>
              </a:pPr>
              <a:endParaRPr lang="en-US"/>
            </a:p>
          </p:txBody>
        </p:sp>
      </p:grpSp>
      <p:sp>
        <p:nvSpPr>
          <p:cNvPr id="1027" name="Rectangle 2"/>
          <p:cNvSpPr>
            <a:spLocks noGrp="1" noChangeArrowheads="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2" name="Rectangle 4"/>
          <p:cNvSpPr>
            <a:spLocks noGrp="1" noChangeArrowheads="1"/>
          </p:cNvSpPr>
          <p:nvPr>
            <p:ph type="dt" sz="half" idx="2"/>
          </p:nvPr>
        </p:nvSpPr>
        <p:spPr bwMode="auto">
          <a:xfrm>
            <a:off x="457200" y="626427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solidFill>
                  <a:schemeClr val="bg2"/>
                </a:solidFill>
              </a:defRPr>
            </a:lvl1pPr>
          </a:lstStyle>
          <a:p>
            <a:fld id="{4BC1FFB9-3267-41C3-9581-8350D538DBA5}" type="datetimeFigureOut">
              <a:rPr lang="pl-PL" smtClean="0"/>
              <a:pPr/>
              <a:t>2015-11-09</a:t>
            </a:fld>
            <a:endParaRPr lang="pl-PL"/>
          </a:p>
        </p:txBody>
      </p:sp>
      <p:sp>
        <p:nvSpPr>
          <p:cNvPr id="1029" name="Rectangle 5"/>
          <p:cNvSpPr>
            <a:spLocks noGrp="1" noChangeArrowheads="1"/>
          </p:cNvSpPr>
          <p:nvPr>
            <p:ph type="ftr" sz="quarter" idx="3"/>
          </p:nvPr>
        </p:nvSpPr>
        <p:spPr bwMode="auto">
          <a:xfrm>
            <a:off x="3124200" y="6264275"/>
            <a:ext cx="2895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solidFill>
                  <a:schemeClr val="bg2"/>
                </a:solidFill>
              </a:defRPr>
            </a:lvl1pPr>
          </a:lstStyle>
          <a:p>
            <a:endParaRPr lang="pl-PL"/>
          </a:p>
        </p:txBody>
      </p:sp>
      <p:sp>
        <p:nvSpPr>
          <p:cNvPr id="1030" name="Rectangle 6"/>
          <p:cNvSpPr>
            <a:spLocks noGrp="1" noChangeArrowheads="1"/>
          </p:cNvSpPr>
          <p:nvPr>
            <p:ph type="sldNum" sz="quarter" idx="4"/>
          </p:nvPr>
        </p:nvSpPr>
        <p:spPr bwMode="auto">
          <a:xfrm>
            <a:off x="6553200" y="6267450"/>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fld id="{7520A7F8-B248-4382-BABE-7F8D5AA6D74E}"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split orient="vert"/>
  </p:transition>
  <p:txStyles>
    <p:titleStyle>
      <a:lvl1pPr algn="ctr" rtl="0" eaLnBrk="1" fontAlgn="base" hangingPunct="1">
        <a:spcBef>
          <a:spcPct val="0"/>
        </a:spcBef>
        <a:spcAft>
          <a:spcPct val="0"/>
        </a:spcAft>
        <a:defRPr sz="4000">
          <a:solidFill>
            <a:schemeClr val="bg2"/>
          </a:solidFill>
          <a:latin typeface="+mj-lt"/>
          <a:ea typeface="+mj-ea"/>
          <a:cs typeface="+mj-cs"/>
        </a:defRPr>
      </a:lvl1pPr>
      <a:lvl2pPr algn="ctr" rtl="0" eaLnBrk="1" fontAlgn="base" hangingPunct="1">
        <a:spcBef>
          <a:spcPct val="0"/>
        </a:spcBef>
        <a:spcAft>
          <a:spcPct val="0"/>
        </a:spcAft>
        <a:defRPr sz="4000">
          <a:solidFill>
            <a:schemeClr val="bg2"/>
          </a:solidFill>
          <a:latin typeface="Century Gothic" pitchFamily="34" charset="0"/>
        </a:defRPr>
      </a:lvl2pPr>
      <a:lvl3pPr algn="ctr" rtl="0" eaLnBrk="1" fontAlgn="base" hangingPunct="1">
        <a:spcBef>
          <a:spcPct val="0"/>
        </a:spcBef>
        <a:spcAft>
          <a:spcPct val="0"/>
        </a:spcAft>
        <a:defRPr sz="4000">
          <a:solidFill>
            <a:schemeClr val="bg2"/>
          </a:solidFill>
          <a:latin typeface="Century Gothic" pitchFamily="34" charset="0"/>
        </a:defRPr>
      </a:lvl3pPr>
      <a:lvl4pPr algn="ctr" rtl="0" eaLnBrk="1" fontAlgn="base" hangingPunct="1">
        <a:spcBef>
          <a:spcPct val="0"/>
        </a:spcBef>
        <a:spcAft>
          <a:spcPct val="0"/>
        </a:spcAft>
        <a:defRPr sz="4000">
          <a:solidFill>
            <a:schemeClr val="bg2"/>
          </a:solidFill>
          <a:latin typeface="Century Gothic" pitchFamily="34" charset="0"/>
        </a:defRPr>
      </a:lvl4pPr>
      <a:lvl5pPr algn="ctr" rtl="0" eaLnBrk="1" fontAlgn="base" hangingPunct="1">
        <a:spcBef>
          <a:spcPct val="0"/>
        </a:spcBef>
        <a:spcAft>
          <a:spcPct val="0"/>
        </a:spcAft>
        <a:defRPr sz="4000">
          <a:solidFill>
            <a:schemeClr val="bg2"/>
          </a:solidFill>
          <a:latin typeface="Century Gothic" pitchFamily="34" charset="0"/>
        </a:defRPr>
      </a:lvl5pPr>
      <a:lvl6pPr marL="457200" algn="ctr" rtl="0" eaLnBrk="1" fontAlgn="base" hangingPunct="1">
        <a:spcBef>
          <a:spcPct val="0"/>
        </a:spcBef>
        <a:spcAft>
          <a:spcPct val="0"/>
        </a:spcAft>
        <a:defRPr sz="4000">
          <a:solidFill>
            <a:schemeClr val="bg2"/>
          </a:solidFill>
          <a:latin typeface="Century Gothic" pitchFamily="34" charset="0"/>
        </a:defRPr>
      </a:lvl6pPr>
      <a:lvl7pPr marL="914400" algn="ctr" rtl="0" eaLnBrk="1" fontAlgn="base" hangingPunct="1">
        <a:spcBef>
          <a:spcPct val="0"/>
        </a:spcBef>
        <a:spcAft>
          <a:spcPct val="0"/>
        </a:spcAft>
        <a:defRPr sz="4000">
          <a:solidFill>
            <a:schemeClr val="bg2"/>
          </a:solidFill>
          <a:latin typeface="Century Gothic" pitchFamily="34" charset="0"/>
        </a:defRPr>
      </a:lvl7pPr>
      <a:lvl8pPr marL="1371600" algn="ctr" rtl="0" eaLnBrk="1" fontAlgn="base" hangingPunct="1">
        <a:spcBef>
          <a:spcPct val="0"/>
        </a:spcBef>
        <a:spcAft>
          <a:spcPct val="0"/>
        </a:spcAft>
        <a:defRPr sz="4000">
          <a:solidFill>
            <a:schemeClr val="bg2"/>
          </a:solidFill>
          <a:latin typeface="Century Gothic" pitchFamily="34" charset="0"/>
        </a:defRPr>
      </a:lvl8pPr>
      <a:lvl9pPr marL="1828800" algn="ctr" rtl="0" eaLnBrk="1" fontAlgn="base" hangingPunct="1">
        <a:spcBef>
          <a:spcPct val="0"/>
        </a:spcBef>
        <a:spcAft>
          <a:spcPct val="0"/>
        </a:spcAft>
        <a:defRPr sz="4000">
          <a:solidFill>
            <a:schemeClr val="bg2"/>
          </a:solidFill>
          <a:latin typeface="Century Gothic" pitchFamily="34" charset="0"/>
        </a:defRPr>
      </a:lvl9pPr>
    </p:titleStyle>
    <p:bodyStyle>
      <a:lvl1pPr marL="342900" indent="-342900" algn="l" rtl="0" eaLnBrk="1" fontAlgn="base" hangingPunct="1">
        <a:spcBef>
          <a:spcPct val="20000"/>
        </a:spcBef>
        <a:spcAft>
          <a:spcPct val="0"/>
        </a:spcAft>
        <a:buClr>
          <a:schemeClr val="tx1"/>
        </a:buClr>
        <a:buFont typeface="Century Gothic" pitchFamily="34" charset="0"/>
        <a:buChar char="□"/>
        <a:defRPr sz="3200">
          <a:solidFill>
            <a:schemeClr val="bg2"/>
          </a:solidFill>
          <a:latin typeface="+mn-lt"/>
          <a:ea typeface="+mn-ea"/>
          <a:cs typeface="+mn-cs"/>
        </a:defRPr>
      </a:lvl1pPr>
      <a:lvl2pPr marL="742950" indent="-285750" algn="l" rtl="0" eaLnBrk="1" fontAlgn="base" hangingPunct="1">
        <a:spcBef>
          <a:spcPct val="20000"/>
        </a:spcBef>
        <a:spcAft>
          <a:spcPct val="0"/>
        </a:spcAft>
        <a:buClr>
          <a:schemeClr val="tx1"/>
        </a:buClr>
        <a:buFont typeface="Century Gothic" pitchFamily="34" charset="0"/>
        <a:buChar char="□"/>
        <a:defRPr sz="2800">
          <a:solidFill>
            <a:schemeClr val="bg2"/>
          </a:solidFill>
          <a:latin typeface="+mn-lt"/>
        </a:defRPr>
      </a:lvl2pPr>
      <a:lvl3pPr marL="1143000" indent="-228600" algn="l" rtl="0" eaLnBrk="1" fontAlgn="base" hangingPunct="1">
        <a:spcBef>
          <a:spcPct val="20000"/>
        </a:spcBef>
        <a:spcAft>
          <a:spcPct val="0"/>
        </a:spcAft>
        <a:buClr>
          <a:schemeClr val="tx1"/>
        </a:buClr>
        <a:buFont typeface="Century Gothic" pitchFamily="34" charset="0"/>
        <a:buChar char="□"/>
        <a:defRPr sz="2400">
          <a:solidFill>
            <a:schemeClr val="bg2"/>
          </a:solidFill>
          <a:latin typeface="+mn-lt"/>
        </a:defRPr>
      </a:lvl3pPr>
      <a:lvl4pPr marL="16002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4pPr>
      <a:lvl5pPr marL="20574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5pPr>
      <a:lvl6pPr marL="25146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6pPr>
      <a:lvl7pPr marL="29718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7pPr>
      <a:lvl8pPr marL="34290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8pPr>
      <a:lvl9pPr marL="3886200" indent="-228600" algn="l" rtl="0" eaLnBrk="1" fontAlgn="base" hangingPunct="1">
        <a:spcBef>
          <a:spcPct val="20000"/>
        </a:spcBef>
        <a:spcAft>
          <a:spcPct val="0"/>
        </a:spcAft>
        <a:buClr>
          <a:schemeClr val="tx1"/>
        </a:buClr>
        <a:buFont typeface="Century Gothic"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8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2910" y="1500174"/>
            <a:ext cx="7772400" cy="1143000"/>
          </a:xfrm>
        </p:spPr>
        <p:txBody>
          <a:bodyPr/>
          <a:lstStyle/>
          <a:p>
            <a:r>
              <a:rPr lang="pl-PL" sz="4400" dirty="0" smtClean="0">
                <a:solidFill>
                  <a:schemeClr val="tx1"/>
                </a:solidFill>
              </a:rPr>
              <a:t>Przedszkole nr 23 </a:t>
            </a:r>
            <a:br>
              <a:rPr lang="pl-PL" sz="4400" dirty="0" smtClean="0">
                <a:solidFill>
                  <a:schemeClr val="tx1"/>
                </a:solidFill>
              </a:rPr>
            </a:br>
            <a:r>
              <a:rPr lang="pl-PL" sz="4400" dirty="0" smtClean="0">
                <a:solidFill>
                  <a:schemeClr val="tx1"/>
                </a:solidFill>
              </a:rPr>
              <a:t>im. Lucyny Krzemienieckiej </a:t>
            </a:r>
            <a:br>
              <a:rPr lang="pl-PL" sz="4400" dirty="0" smtClean="0">
                <a:solidFill>
                  <a:schemeClr val="tx1"/>
                </a:solidFill>
              </a:rPr>
            </a:br>
            <a:r>
              <a:rPr lang="pl-PL" sz="4400" dirty="0" smtClean="0">
                <a:solidFill>
                  <a:schemeClr val="tx1"/>
                </a:solidFill>
              </a:rPr>
              <a:t>w Żorach</a:t>
            </a:r>
            <a:endParaRPr lang="pl-PL" sz="4400"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5357818" y="3714752"/>
            <a:ext cx="3365500" cy="252730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785786" y="357166"/>
            <a:ext cx="7786742" cy="2677656"/>
          </a:xfrm>
          <a:prstGeom prst="rect">
            <a:avLst/>
          </a:prstGeom>
          <a:noFill/>
        </p:spPr>
        <p:txBody>
          <a:bodyPr wrap="square" rtlCol="0">
            <a:spAutoFit/>
          </a:bodyPr>
          <a:lstStyle/>
          <a:p>
            <a:pPr algn="ctr"/>
            <a:r>
              <a:rPr lang="pl-PL" sz="2800" dirty="0" smtClean="0">
                <a:latin typeface="Times New Roman" pitchFamily="18" charset="0"/>
                <a:cs typeface="Times New Roman" pitchFamily="18" charset="0"/>
              </a:rPr>
              <a:t>Do Klubu Przedszkoli Krasnala </a:t>
            </a:r>
            <a:r>
              <a:rPr lang="pl-PL" sz="2800" dirty="0" err="1" smtClean="0">
                <a:latin typeface="Times New Roman" pitchFamily="18" charset="0"/>
                <a:cs typeface="Times New Roman" pitchFamily="18" charset="0"/>
              </a:rPr>
              <a:t>Hałabały</a:t>
            </a:r>
            <a:r>
              <a:rPr lang="pl-PL" sz="2800" dirty="0" smtClean="0">
                <a:latin typeface="Times New Roman" pitchFamily="18" charset="0"/>
                <a:cs typeface="Times New Roman" pitchFamily="18" charset="0"/>
              </a:rPr>
              <a:t> dołączyliśmy na początku 2012 roku wraz </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z przygotowaniami do obchodów </a:t>
            </a:r>
          </a:p>
          <a:p>
            <a:pPr algn="ctr"/>
            <a:r>
              <a:rPr lang="pl-PL" sz="2800" dirty="0" smtClean="0">
                <a:latin typeface="Times New Roman" pitchFamily="18" charset="0"/>
                <a:cs typeface="Times New Roman" pitchFamily="18" charset="0"/>
              </a:rPr>
              <a:t>30-lecia naszego przedszkola.</a:t>
            </a:r>
          </a:p>
          <a:p>
            <a:pPr algn="ctr"/>
            <a:r>
              <a:rPr lang="pl-PL" sz="2800" dirty="0" smtClean="0">
                <a:latin typeface="Times New Roman" pitchFamily="18" charset="0"/>
                <a:cs typeface="Times New Roman" pitchFamily="18" charset="0"/>
              </a:rPr>
              <a:t>14 maja 2014 obchodzimy 15 – lecie nadania przedszkolu imienia Lucyny Krzemienieckiej. </a:t>
            </a:r>
            <a:endParaRPr lang="pl-PL" sz="2800" dirty="0">
              <a:latin typeface="Times New Roman" pitchFamily="18" charset="0"/>
              <a:cs typeface="Times New Roman" pitchFamily="18" charset="0"/>
            </a:endParaRPr>
          </a:p>
        </p:txBody>
      </p:sp>
      <p:pic>
        <p:nvPicPr>
          <p:cNvPr id="5" name="Obraz 4" descr="DSC03139.JPG"/>
          <p:cNvPicPr>
            <a:picLocks noChangeAspect="1"/>
          </p:cNvPicPr>
          <p:nvPr/>
        </p:nvPicPr>
        <p:blipFill>
          <a:blip r:embed="rId2" cstate="print"/>
          <a:stretch>
            <a:fillRect/>
          </a:stretch>
        </p:blipFill>
        <p:spPr>
          <a:xfrm>
            <a:off x="1500166" y="3500438"/>
            <a:ext cx="6686613" cy="3357562"/>
          </a:xfrm>
          <a:prstGeom prst="rect">
            <a:avLst/>
          </a:prstGeom>
          <a:solidFill>
            <a:schemeClr val="accent1"/>
          </a:solidFill>
        </p:spPr>
      </p:pic>
    </p:spTree>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428596" y="642918"/>
            <a:ext cx="8715404" cy="5970865"/>
          </a:xfrm>
          <a:prstGeom prst="rect">
            <a:avLst/>
          </a:prstGeom>
          <a:noFill/>
        </p:spPr>
        <p:txBody>
          <a:bodyPr wrap="square" rtlCol="0">
            <a:spAutoFit/>
          </a:bodyPr>
          <a:lstStyle/>
          <a:p>
            <a:r>
              <a:rPr lang="pl-PL" sz="2200" dirty="0" smtClean="0">
                <a:latin typeface="Times New Roman" pitchFamily="18" charset="0"/>
                <a:cs typeface="Times New Roman" pitchFamily="18" charset="0"/>
              </a:rPr>
              <a:t>         </a:t>
            </a:r>
            <a:r>
              <a:rPr lang="pl-PL" sz="2400" dirty="0" smtClean="0">
                <a:latin typeface="Times New Roman" pitchFamily="18" charset="0"/>
                <a:cs typeface="Times New Roman" pitchFamily="18" charset="0"/>
              </a:rPr>
              <a:t>Jesteśmy placówką preferującą sport, rekreację oraz aktywny      styl życia. Koncepcję swojej pracy opieramy na podstawowej wartości życia człowieka  jaką jest zdrowie. Oddziaływania przedszkola i domu rodzinnego naszych wychowanków są ujednolicone. Ukierunkowano je na kształtowanie świadomości zdrowotnej oraz nawyków dbania o własne zdrowie i bezpieczeństwo w codziennych sytuacjach w przedszkolu i w domu.</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Różnorodność form edukacyjnych  stosowanych w naszej placówce oraz realizacja treści najlepszych programów wychowania przedszkolnego pozwala  zaspokoić potrzeby naszych dzieci oraz oczekiwania rodziców.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Bogata baza dydaktyczna, dobre warunki lokalowe oraz wyposażenie umożliwiają nam realizowanie przyjętych w placówce programów wychowania przedszkolnego oraz sprzyjają warunkom bezpiecznej zabawy i działalności edukacyjnej. </a:t>
            </a:r>
            <a:r>
              <a:rPr lang="pl-PL" sz="2200" dirty="0" smtClean="0">
                <a:latin typeface="Times New Roman" pitchFamily="18" charset="0"/>
                <a:cs typeface="Times New Roman" pitchFamily="18" charset="0"/>
              </a:rPr>
              <a:t/>
            </a:r>
            <a:br>
              <a:rPr lang="pl-PL" sz="2200" dirty="0" smtClean="0">
                <a:latin typeface="Times New Roman" pitchFamily="18" charset="0"/>
                <a:cs typeface="Times New Roman" pitchFamily="18" charset="0"/>
              </a:rPr>
            </a:br>
            <a:endParaRPr lang="pl-PL" sz="22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785754" y="1214422"/>
            <a:ext cx="8358246" cy="3785652"/>
          </a:xfrm>
          <a:prstGeom prst="rect">
            <a:avLst/>
          </a:prstGeom>
          <a:noFill/>
        </p:spPr>
        <p:txBody>
          <a:bodyPr wrap="square" rtlCol="0">
            <a:spAutoFit/>
          </a:bodyPr>
          <a:lstStyle/>
          <a:p>
            <a:r>
              <a:rPr lang="pl-PL" sz="2400" dirty="0" smtClean="0">
                <a:latin typeface="Times New Roman" pitchFamily="18" charset="0"/>
                <a:cs typeface="Times New Roman" pitchFamily="18" charset="0"/>
              </a:rPr>
              <a:t>Nad rozwojem dzieci czuwa wykwalifikowana, kompetentna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i zaangażowana kadra pedagogiczna stosująca atrakcyjne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metody wychowania. Świadome działania i odpowiedzialność wszystkich pracowników, przestrzeganie przez nich praw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dziecka oraz wdrażanie systemu wartości wpływają na poczucie bezpieczeństwa naszych wychowanków.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Nasza placówka współpracuje ze środowiskiem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na rzecz rozwoju własnego i lokalnego. Systematyczne monitorowanie i diagnozowanie wszystkich obszarów naszych działań  gwarantuje ich wysoki poziom.</a:t>
            </a:r>
            <a:endParaRPr lang="pl-PL" sz="24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28596" y="357166"/>
            <a:ext cx="8215370" cy="6124754"/>
          </a:xfrm>
          <a:prstGeom prst="rect">
            <a:avLst/>
          </a:prstGeom>
          <a:noFill/>
        </p:spPr>
        <p:txBody>
          <a:bodyPr wrap="square" rtlCol="0">
            <a:spAutoFit/>
          </a:bodyPr>
          <a:lstStyle/>
          <a:p>
            <a:pPr algn="ctr"/>
            <a:r>
              <a:rPr lang="pl-PL" sz="2200" b="1" dirty="0" smtClean="0">
                <a:latin typeface="Times New Roman" pitchFamily="18" charset="0"/>
                <a:cs typeface="Times New Roman" pitchFamily="18" charset="0"/>
              </a:rPr>
              <a:t>     Nasi wychowankowie biorą udział w różnych uroczystościach </a:t>
            </a:r>
            <a:br>
              <a:rPr lang="pl-PL" sz="2200" b="1" dirty="0" smtClean="0">
                <a:latin typeface="Times New Roman" pitchFamily="18" charset="0"/>
                <a:cs typeface="Times New Roman" pitchFamily="18" charset="0"/>
              </a:rPr>
            </a:br>
            <a:r>
              <a:rPr lang="pl-PL" sz="2200" b="1" dirty="0" smtClean="0">
                <a:latin typeface="Times New Roman" pitchFamily="18" charset="0"/>
                <a:cs typeface="Times New Roman" pitchFamily="18" charset="0"/>
              </a:rPr>
              <a:t>      i imprezach organizowanych przez przedszkole i inne instytucje. Naszym zwyczajem jest wychodzenie </a:t>
            </a:r>
            <a:br>
              <a:rPr lang="pl-PL" sz="2200" b="1" dirty="0" smtClean="0">
                <a:latin typeface="Times New Roman" pitchFamily="18" charset="0"/>
                <a:cs typeface="Times New Roman" pitchFamily="18" charset="0"/>
              </a:rPr>
            </a:br>
            <a:r>
              <a:rPr lang="pl-PL" sz="2200" b="1" dirty="0" smtClean="0">
                <a:latin typeface="Times New Roman" pitchFamily="18" charset="0"/>
                <a:cs typeface="Times New Roman" pitchFamily="18" charset="0"/>
              </a:rPr>
              <a:t>poza przedszkolne środowisko tj.:</a:t>
            </a:r>
            <a:endParaRPr lang="pl-PL" sz="2200" dirty="0" smtClean="0">
              <a:latin typeface="Times New Roman" pitchFamily="18" charset="0"/>
              <a:cs typeface="Times New Roman" pitchFamily="18" charset="0"/>
            </a:endParaRPr>
          </a:p>
          <a:p>
            <a:pPr lvl="1">
              <a:buFont typeface="Arial" pitchFamily="34" charset="0"/>
              <a:buChar char="•"/>
            </a:pPr>
            <a:r>
              <a:rPr lang="pl-PL" sz="2200" dirty="0" smtClean="0">
                <a:solidFill>
                  <a:schemeClr val="bg2"/>
                </a:solidFill>
                <a:latin typeface="Times New Roman" pitchFamily="18" charset="0"/>
                <a:cs typeface="Times New Roman" pitchFamily="18" charset="0"/>
              </a:rPr>
              <a:t>Udział w spotkaniach organizowanych przez MBP w Żorach</a:t>
            </a:r>
          </a:p>
          <a:p>
            <a:pPr lvl="1">
              <a:buFont typeface="Arial" pitchFamily="34" charset="0"/>
              <a:buChar char="•"/>
            </a:pPr>
            <a:r>
              <a:rPr lang="pl-PL" sz="2200" dirty="0" smtClean="0">
                <a:solidFill>
                  <a:schemeClr val="bg2"/>
                </a:solidFill>
                <a:latin typeface="Times New Roman" pitchFamily="18" charset="0"/>
                <a:cs typeface="Times New Roman" pitchFamily="18" charset="0"/>
              </a:rPr>
              <a:t>Udział w zajęciach w Centrum Regionalnym w Osinach</a:t>
            </a:r>
          </a:p>
          <a:p>
            <a:pPr lvl="1">
              <a:buFont typeface="Arial" pitchFamily="34" charset="0"/>
              <a:buChar char="•"/>
            </a:pPr>
            <a:r>
              <a:rPr lang="pl-PL" sz="2200" dirty="0" smtClean="0">
                <a:solidFill>
                  <a:schemeClr val="bg2"/>
                </a:solidFill>
                <a:latin typeface="Times New Roman" pitchFamily="18" charset="0"/>
                <a:cs typeface="Times New Roman" pitchFamily="18" charset="0"/>
              </a:rPr>
              <a:t>Wyjścia do Muzeum Miejskiego w Żorach</a:t>
            </a:r>
          </a:p>
          <a:p>
            <a:pPr lvl="1">
              <a:buFont typeface="Arial" pitchFamily="34" charset="0"/>
              <a:buChar char="•"/>
            </a:pPr>
            <a:r>
              <a:rPr lang="pl-PL" sz="2200" dirty="0" smtClean="0">
                <a:solidFill>
                  <a:schemeClr val="bg2"/>
                </a:solidFill>
                <a:latin typeface="Times New Roman" pitchFamily="18" charset="0"/>
                <a:cs typeface="Times New Roman" pitchFamily="18" charset="0"/>
              </a:rPr>
              <a:t>Współpraca ze Szkołą Specjalną im. Matki Teresy z Kalkuty w Żorach</a:t>
            </a:r>
          </a:p>
          <a:p>
            <a:pPr lvl="1">
              <a:buFont typeface="Arial" pitchFamily="34" charset="0"/>
              <a:buChar char="•"/>
            </a:pPr>
            <a:r>
              <a:rPr lang="pl-PL" sz="2200" dirty="0" smtClean="0">
                <a:solidFill>
                  <a:schemeClr val="bg2"/>
                </a:solidFill>
                <a:latin typeface="Times New Roman" pitchFamily="18" charset="0"/>
                <a:cs typeface="Times New Roman" pitchFamily="18" charset="0"/>
              </a:rPr>
              <a:t>Współpraca z instytucjami Użyteczności Publicznej</a:t>
            </a:r>
          </a:p>
          <a:p>
            <a:pPr lvl="1">
              <a:buFont typeface="Arial" pitchFamily="34" charset="0"/>
              <a:buChar char="•"/>
            </a:pPr>
            <a:r>
              <a:rPr lang="pl-PL" sz="2200" dirty="0" smtClean="0">
                <a:solidFill>
                  <a:schemeClr val="bg2"/>
                </a:solidFill>
                <a:latin typeface="Times New Roman" pitchFamily="18" charset="0"/>
                <a:cs typeface="Times New Roman" pitchFamily="18" charset="0"/>
              </a:rPr>
              <a:t>Rodzinny Rajd Rowerowy</a:t>
            </a:r>
          </a:p>
          <a:p>
            <a:pPr lvl="1">
              <a:buFont typeface="Arial" pitchFamily="34" charset="0"/>
              <a:buChar char="•"/>
            </a:pPr>
            <a:r>
              <a:rPr lang="pl-PL" sz="2200" dirty="0" smtClean="0">
                <a:solidFill>
                  <a:schemeClr val="bg2"/>
                </a:solidFill>
                <a:latin typeface="Times New Roman" pitchFamily="18" charset="0"/>
                <a:cs typeface="Times New Roman" pitchFamily="18" charset="0"/>
              </a:rPr>
              <a:t>Rodzinny Turniej Sportowy</a:t>
            </a:r>
          </a:p>
          <a:p>
            <a:pPr lvl="1">
              <a:buFont typeface="Arial" pitchFamily="34" charset="0"/>
              <a:buChar char="•"/>
            </a:pPr>
            <a:r>
              <a:rPr lang="pl-PL" sz="2200" dirty="0" smtClean="0">
                <a:solidFill>
                  <a:schemeClr val="bg2"/>
                </a:solidFill>
                <a:latin typeface="Times New Roman" pitchFamily="18" charset="0"/>
                <a:cs typeface="Times New Roman" pitchFamily="18" charset="0"/>
              </a:rPr>
              <a:t>Turniej Sportowy Przedszkolaków</a:t>
            </a:r>
          </a:p>
          <a:p>
            <a:pPr lvl="1">
              <a:buFont typeface="Arial" pitchFamily="34" charset="0"/>
              <a:buChar char="•"/>
            </a:pPr>
            <a:r>
              <a:rPr lang="pl-PL" sz="2200" dirty="0" smtClean="0">
                <a:solidFill>
                  <a:schemeClr val="bg2"/>
                </a:solidFill>
                <a:latin typeface="Times New Roman" pitchFamily="18" charset="0"/>
                <a:cs typeface="Times New Roman" pitchFamily="18" charset="0"/>
              </a:rPr>
              <a:t>Turniej Bezpieczny Przedszkolak</a:t>
            </a:r>
          </a:p>
          <a:p>
            <a:pPr lvl="1">
              <a:buFont typeface="Arial" pitchFamily="34" charset="0"/>
              <a:buChar char="•"/>
            </a:pPr>
            <a:r>
              <a:rPr lang="pl-PL" sz="2200" dirty="0" smtClean="0">
                <a:solidFill>
                  <a:schemeClr val="bg2"/>
                </a:solidFill>
                <a:latin typeface="Times New Roman" pitchFamily="18" charset="0"/>
                <a:cs typeface="Times New Roman" pitchFamily="18" charset="0"/>
              </a:rPr>
              <a:t>Dzień Wędrownika</a:t>
            </a:r>
          </a:p>
          <a:p>
            <a:pPr lvl="1">
              <a:buFont typeface="Arial" pitchFamily="34" charset="0"/>
              <a:buChar char="•"/>
            </a:pPr>
            <a:r>
              <a:rPr lang="pl-PL" sz="2200" dirty="0" smtClean="0">
                <a:solidFill>
                  <a:schemeClr val="bg2"/>
                </a:solidFill>
                <a:latin typeface="Times New Roman" pitchFamily="18" charset="0"/>
                <a:cs typeface="Times New Roman" pitchFamily="18" charset="0"/>
              </a:rPr>
              <a:t>Zimowa Olimpiada Sportowa</a:t>
            </a:r>
          </a:p>
          <a:p>
            <a:pPr lvl="1">
              <a:buFont typeface="Arial" pitchFamily="34" charset="0"/>
              <a:buChar char="•"/>
            </a:pPr>
            <a:r>
              <a:rPr lang="pl-PL" sz="2200" dirty="0" smtClean="0">
                <a:solidFill>
                  <a:schemeClr val="bg2"/>
                </a:solidFill>
                <a:latin typeface="Times New Roman" pitchFamily="18" charset="0"/>
                <a:cs typeface="Times New Roman" pitchFamily="18" charset="0"/>
              </a:rPr>
              <a:t>Klub Turysty</a:t>
            </a:r>
          </a:p>
          <a:p>
            <a:endParaRPr lang="pl-PL" dirty="0"/>
          </a:p>
        </p:txBody>
      </p:sp>
    </p:spTree>
  </p:cSld>
  <p:clrMapOvr>
    <a:masterClrMapping/>
  </p:clrMapOvr>
  <p:transition>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img003.png"/>
          <p:cNvPicPr>
            <a:picLocks noChangeAspect="1"/>
          </p:cNvPicPr>
          <p:nvPr/>
        </p:nvPicPr>
        <p:blipFill>
          <a:blip r:embed="rId2" cstate="print"/>
          <a:stretch>
            <a:fillRect/>
          </a:stretch>
        </p:blipFill>
        <p:spPr>
          <a:xfrm>
            <a:off x="500034" y="3071810"/>
            <a:ext cx="2500330" cy="2358802"/>
          </a:xfrm>
          <a:prstGeom prst="rect">
            <a:avLst/>
          </a:prstGeom>
        </p:spPr>
      </p:pic>
      <p:sp>
        <p:nvSpPr>
          <p:cNvPr id="4" name="Tytuł 3"/>
          <p:cNvSpPr>
            <a:spLocks noGrp="1"/>
          </p:cNvSpPr>
          <p:nvPr>
            <p:ph type="ctrTitle"/>
          </p:nvPr>
        </p:nvSpPr>
        <p:spPr>
          <a:xfrm>
            <a:off x="500034" y="1142984"/>
            <a:ext cx="8201028" cy="1470025"/>
          </a:xfrm>
        </p:spPr>
        <p:txBody>
          <a:bodyPr/>
          <a:lstStyle/>
          <a:p>
            <a:r>
              <a:rPr lang="pl-PL" sz="3300" dirty="0" smtClean="0">
                <a:solidFill>
                  <a:schemeClr val="tx1"/>
                </a:solidFill>
                <a:latin typeface="Times New Roman" pitchFamily="18" charset="0"/>
                <a:cs typeface="Times New Roman" pitchFamily="18" charset="0"/>
              </a:rPr>
              <a:t>Sprawozdanie z realizacji projektu </a:t>
            </a:r>
            <a:r>
              <a:rPr lang="pl-PL" sz="3000" dirty="0" smtClean="0">
                <a:solidFill>
                  <a:schemeClr val="tx1"/>
                </a:solidFill>
                <a:latin typeface="Times New Roman" pitchFamily="18" charset="0"/>
                <a:cs typeface="Times New Roman" pitchFamily="18" charset="0"/>
              </a:rPr>
              <a:t/>
            </a:r>
            <a:br>
              <a:rPr lang="pl-PL" sz="3000" dirty="0" smtClean="0">
                <a:solidFill>
                  <a:schemeClr val="tx1"/>
                </a:solidFill>
                <a:latin typeface="Times New Roman" pitchFamily="18" charset="0"/>
                <a:cs typeface="Times New Roman" pitchFamily="18" charset="0"/>
              </a:rPr>
            </a:br>
            <a:r>
              <a:rPr lang="pl-PL" dirty="0" smtClean="0">
                <a:solidFill>
                  <a:schemeClr val="tx1"/>
                </a:solidFill>
                <a:latin typeface="Times New Roman" pitchFamily="18" charset="0"/>
                <a:cs typeface="Times New Roman" pitchFamily="18" charset="0"/>
              </a:rPr>
              <a:t>„</a:t>
            </a:r>
            <a:r>
              <a:rPr lang="pl-PL" dirty="0" err="1" smtClean="0">
                <a:solidFill>
                  <a:schemeClr val="tx1"/>
                </a:solidFill>
                <a:latin typeface="Times New Roman" pitchFamily="18" charset="0"/>
                <a:cs typeface="Times New Roman" pitchFamily="18" charset="0"/>
              </a:rPr>
              <a:t>Hałabała</a:t>
            </a:r>
            <a:r>
              <a:rPr lang="pl-PL" dirty="0" smtClean="0">
                <a:solidFill>
                  <a:schemeClr val="tx1"/>
                </a:solidFill>
                <a:latin typeface="Times New Roman" pitchFamily="18" charset="0"/>
                <a:cs typeface="Times New Roman" pitchFamily="18" charset="0"/>
              </a:rPr>
              <a:t> podróżuje i dzieciom </a:t>
            </a:r>
            <a:br>
              <a:rPr lang="pl-PL" dirty="0" smtClean="0">
                <a:solidFill>
                  <a:schemeClr val="tx1"/>
                </a:solidFill>
                <a:latin typeface="Times New Roman" pitchFamily="18" charset="0"/>
                <a:cs typeface="Times New Roman" pitchFamily="18" charset="0"/>
              </a:rPr>
            </a:br>
            <a:r>
              <a:rPr lang="pl-PL" dirty="0" smtClean="0">
                <a:solidFill>
                  <a:schemeClr val="tx1"/>
                </a:solidFill>
                <a:latin typeface="Times New Roman" pitchFamily="18" charset="0"/>
                <a:cs typeface="Times New Roman" pitchFamily="18" charset="0"/>
              </a:rPr>
              <a:t>Polskę pokazuje” </a:t>
            </a:r>
            <a:r>
              <a:rPr lang="pl-PL" sz="3000" dirty="0" smtClean="0">
                <a:solidFill>
                  <a:schemeClr val="tx1"/>
                </a:solidFill>
                <a:latin typeface="Times New Roman" pitchFamily="18" charset="0"/>
                <a:cs typeface="Times New Roman" pitchFamily="18" charset="0"/>
              </a:rPr>
              <a:t/>
            </a:r>
            <a:br>
              <a:rPr lang="pl-PL" sz="3000" dirty="0" smtClean="0">
                <a:solidFill>
                  <a:schemeClr val="tx1"/>
                </a:solidFill>
                <a:latin typeface="Times New Roman" pitchFamily="18" charset="0"/>
                <a:cs typeface="Times New Roman" pitchFamily="18" charset="0"/>
              </a:rPr>
            </a:br>
            <a:r>
              <a:rPr lang="pl-PL" sz="3300" dirty="0" smtClean="0">
                <a:solidFill>
                  <a:schemeClr val="tx1"/>
                </a:solidFill>
                <a:latin typeface="Times New Roman" pitchFamily="18" charset="0"/>
                <a:cs typeface="Times New Roman" pitchFamily="18" charset="0"/>
              </a:rPr>
              <a:t>w roku szkolnym 2012/2013 oraz 2013/2014</a:t>
            </a:r>
            <a:endParaRPr lang="pl-PL" sz="3300" dirty="0">
              <a:solidFill>
                <a:schemeClr val="tx1"/>
              </a:solidFill>
              <a:latin typeface="Times New Roman" pitchFamily="18" charset="0"/>
              <a:cs typeface="Times New Roman" pitchFamily="18" charset="0"/>
            </a:endParaRPr>
          </a:p>
        </p:txBody>
      </p:sp>
      <p:sp>
        <p:nvSpPr>
          <p:cNvPr id="5" name="Podtytuł 4"/>
          <p:cNvSpPr>
            <a:spLocks noGrp="1"/>
          </p:cNvSpPr>
          <p:nvPr>
            <p:ph type="subTitle" idx="1"/>
          </p:nvPr>
        </p:nvSpPr>
        <p:spPr>
          <a:xfrm>
            <a:off x="2143108" y="5572140"/>
            <a:ext cx="6757990" cy="681054"/>
          </a:xfrm>
        </p:spPr>
        <p:txBody>
          <a:bodyPr/>
          <a:lstStyle/>
          <a:p>
            <a:r>
              <a:rPr lang="pl-PL" sz="3000" dirty="0" smtClean="0"/>
              <a:t>Klub Przedszkoli Krasnala </a:t>
            </a:r>
            <a:r>
              <a:rPr lang="pl-PL" sz="3000" dirty="0" err="1" smtClean="0"/>
              <a:t>Hałabały</a:t>
            </a:r>
            <a:endParaRPr lang="pl-PL" sz="3000" dirty="0"/>
          </a:p>
        </p:txBody>
      </p:sp>
    </p:spTree>
  </p:cSld>
  <p:clrMapOvr>
    <a:masterClrMapping/>
  </p:clrMapOvr>
  <p:transition>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a:xfrm>
            <a:off x="642910" y="357166"/>
            <a:ext cx="7772400" cy="785818"/>
          </a:xfrm>
        </p:spPr>
        <p:txBody>
          <a:bodyPr/>
          <a:lstStyle/>
          <a:p>
            <a:r>
              <a:rPr lang="pl-PL" b="1" dirty="0" smtClean="0">
                <a:solidFill>
                  <a:schemeClr val="tx1"/>
                </a:solidFill>
              </a:rPr>
              <a:t>Żory</a:t>
            </a:r>
            <a:endParaRPr lang="pl-PL" b="1" dirty="0">
              <a:solidFill>
                <a:schemeClr val="tx1"/>
              </a:solidFill>
            </a:endParaRPr>
          </a:p>
        </p:txBody>
      </p:sp>
      <p:pic>
        <p:nvPicPr>
          <p:cNvPr id="3074" name="Picture 2"/>
          <p:cNvPicPr>
            <a:picLocks noChangeAspect="1" noChangeArrowheads="1"/>
          </p:cNvPicPr>
          <p:nvPr/>
        </p:nvPicPr>
        <p:blipFill>
          <a:blip r:embed="rId2" cstate="print"/>
          <a:srcRect/>
          <a:stretch>
            <a:fillRect/>
          </a:stretch>
        </p:blipFill>
        <p:spPr bwMode="auto">
          <a:xfrm>
            <a:off x="500034" y="5214950"/>
            <a:ext cx="2214578" cy="1474034"/>
          </a:xfrm>
          <a:prstGeom prst="rect">
            <a:avLst/>
          </a:prstGeom>
          <a:noFill/>
          <a:ln w="9525">
            <a:noFill/>
            <a:miter lim="800000"/>
            <a:headEnd/>
            <a:tailEnd/>
          </a:ln>
          <a:effectLst/>
        </p:spPr>
      </p:pic>
      <p:pic>
        <p:nvPicPr>
          <p:cNvPr id="3076" name="Picture 4"/>
          <p:cNvPicPr>
            <a:picLocks noGrp="1" noChangeAspect="1" noChangeArrowheads="1"/>
          </p:cNvPicPr>
          <p:nvPr>
            <p:ph idx="1"/>
          </p:nvPr>
        </p:nvPicPr>
        <p:blipFill>
          <a:blip r:embed="rId3" cstate="print"/>
          <a:srcRect/>
          <a:stretch>
            <a:fillRect/>
          </a:stretch>
        </p:blipFill>
        <p:spPr bwMode="auto">
          <a:xfrm>
            <a:off x="6286512" y="500042"/>
            <a:ext cx="2238095" cy="2571429"/>
          </a:xfrm>
          <a:prstGeom prst="rect">
            <a:avLst/>
          </a:prstGeom>
          <a:noFill/>
          <a:ln w="9525">
            <a:noFill/>
            <a:miter lim="800000"/>
            <a:headEnd/>
            <a:tailEnd/>
          </a:ln>
          <a:effectLst/>
        </p:spPr>
      </p:pic>
      <p:sp>
        <p:nvSpPr>
          <p:cNvPr id="5" name="pole tekstowe 4"/>
          <p:cNvSpPr txBox="1"/>
          <p:nvPr/>
        </p:nvSpPr>
        <p:spPr>
          <a:xfrm>
            <a:off x="428596" y="1142984"/>
            <a:ext cx="6072230" cy="2677656"/>
          </a:xfrm>
          <a:prstGeom prst="rect">
            <a:avLst/>
          </a:prstGeom>
          <a:noFill/>
        </p:spPr>
        <p:txBody>
          <a:bodyPr wrap="square" rtlCol="0">
            <a:spAutoFit/>
          </a:bodyPr>
          <a:lstStyle/>
          <a:p>
            <a:pPr algn="ctr"/>
            <a:r>
              <a:rPr lang="pl-PL" sz="2400" dirty="0" smtClean="0">
                <a:solidFill>
                  <a:schemeClr val="bg2"/>
                </a:solidFill>
                <a:latin typeface="Times New Roman" pitchFamily="18" charset="0"/>
                <a:cs typeface="Times New Roman" pitchFamily="18" charset="0"/>
              </a:rPr>
              <a:t>Leżą na Górnym Śląsku na Płaskowyżu Rybnickim nad rzeką Rudą. Według danych z  2012 r. powierzchnia miasta </a:t>
            </a:r>
            <a:br>
              <a:rPr lang="pl-PL" sz="2400" dirty="0" smtClean="0">
                <a:solidFill>
                  <a:schemeClr val="bg2"/>
                </a:solidFill>
                <a:latin typeface="Times New Roman" pitchFamily="18" charset="0"/>
                <a:cs typeface="Times New Roman" pitchFamily="18" charset="0"/>
              </a:rPr>
            </a:br>
            <a:r>
              <a:rPr lang="pl-PL" sz="2400" dirty="0" smtClean="0">
                <a:solidFill>
                  <a:schemeClr val="bg2"/>
                </a:solidFill>
                <a:latin typeface="Times New Roman" pitchFamily="18" charset="0"/>
                <a:cs typeface="Times New Roman" pitchFamily="18" charset="0"/>
              </a:rPr>
              <a:t>wynosiła 64,64 </a:t>
            </a:r>
            <a:r>
              <a:rPr lang="pl-PL" sz="2400" dirty="0" err="1" smtClean="0">
                <a:solidFill>
                  <a:schemeClr val="bg2"/>
                </a:solidFill>
                <a:latin typeface="Times New Roman" pitchFamily="18" charset="0"/>
                <a:cs typeface="Times New Roman" pitchFamily="18" charset="0"/>
              </a:rPr>
              <a:t>km²</a:t>
            </a:r>
            <a:r>
              <a:rPr lang="pl-PL" sz="2400" dirty="0" smtClean="0">
                <a:solidFill>
                  <a:schemeClr val="bg2"/>
                </a:solidFill>
                <a:latin typeface="Times New Roman" pitchFamily="18" charset="0"/>
                <a:cs typeface="Times New Roman" pitchFamily="18" charset="0"/>
              </a:rPr>
              <a:t>, a zamieszkuje </a:t>
            </a:r>
            <a:br>
              <a:rPr lang="pl-PL" sz="2400" dirty="0" smtClean="0">
                <a:solidFill>
                  <a:schemeClr val="bg2"/>
                </a:solidFill>
                <a:latin typeface="Times New Roman" pitchFamily="18" charset="0"/>
                <a:cs typeface="Times New Roman" pitchFamily="18" charset="0"/>
              </a:rPr>
            </a:br>
            <a:r>
              <a:rPr lang="pl-PL" sz="2400" dirty="0" smtClean="0">
                <a:solidFill>
                  <a:schemeClr val="bg2"/>
                </a:solidFill>
                <a:latin typeface="Times New Roman" pitchFamily="18" charset="0"/>
                <a:cs typeface="Times New Roman" pitchFamily="18" charset="0"/>
              </a:rPr>
              <a:t>około 62 tys. mieszkańców.</a:t>
            </a:r>
            <a:r>
              <a:rPr lang="pl-PL" sz="2400" baseline="30000" dirty="0" smtClean="0">
                <a:solidFill>
                  <a:schemeClr val="bg2"/>
                </a:solidFill>
                <a:latin typeface="Times New Roman" pitchFamily="18" charset="0"/>
                <a:cs typeface="Times New Roman" pitchFamily="18" charset="0"/>
              </a:rPr>
              <a:t>.</a:t>
            </a:r>
            <a:r>
              <a:rPr lang="pl-PL" sz="2400" dirty="0" smtClean="0">
                <a:solidFill>
                  <a:schemeClr val="bg2"/>
                </a:solidFill>
                <a:latin typeface="Times New Roman" pitchFamily="18" charset="0"/>
                <a:cs typeface="Times New Roman" pitchFamily="18" charset="0"/>
              </a:rPr>
              <a:t>Żory graniczą z powiatami mikołowskim, pszczyńskim i rybnickim oraz miastami Jastrzębie-Zdrój i </a:t>
            </a:r>
            <a:r>
              <a:rPr lang="pl-PL" sz="2400" u="sng" dirty="0" smtClean="0">
                <a:solidFill>
                  <a:schemeClr val="bg2"/>
                </a:solidFill>
                <a:latin typeface="Times New Roman" pitchFamily="18" charset="0"/>
                <a:cs typeface="Times New Roman" pitchFamily="18" charset="0"/>
              </a:rPr>
              <a:t>Rybnik</a:t>
            </a:r>
            <a:r>
              <a:rPr lang="pl-PL" sz="2400" dirty="0" smtClean="0">
                <a:solidFill>
                  <a:schemeClr val="bg2"/>
                </a:solidFill>
                <a:latin typeface="Times New Roman" pitchFamily="18" charset="0"/>
                <a:cs typeface="Times New Roman" pitchFamily="18" charset="0"/>
              </a:rPr>
              <a:t>.</a:t>
            </a:r>
            <a:endParaRPr lang="pl-PL" dirty="0">
              <a:solidFill>
                <a:schemeClr val="bg2"/>
              </a:solidFill>
            </a:endParaRPr>
          </a:p>
        </p:txBody>
      </p:sp>
      <p:sp>
        <p:nvSpPr>
          <p:cNvPr id="7" name="pole tekstowe 6"/>
          <p:cNvSpPr txBox="1"/>
          <p:nvPr/>
        </p:nvSpPr>
        <p:spPr>
          <a:xfrm>
            <a:off x="2643174" y="4214818"/>
            <a:ext cx="6000792" cy="1938992"/>
          </a:xfrm>
          <a:prstGeom prst="rect">
            <a:avLst/>
          </a:prstGeom>
          <a:noFill/>
        </p:spPr>
        <p:txBody>
          <a:bodyPr wrap="square" rtlCol="0">
            <a:spAutoFit/>
          </a:bodyPr>
          <a:lstStyle/>
          <a:p>
            <a:pPr algn="ctr"/>
            <a:r>
              <a:rPr lang="pl-PL" sz="2400" dirty="0" smtClean="0">
                <a:solidFill>
                  <a:schemeClr val="bg2"/>
                </a:solidFill>
                <a:latin typeface="Times New Roman" pitchFamily="18" charset="0"/>
                <a:cs typeface="Times New Roman" pitchFamily="18" charset="0"/>
              </a:rPr>
              <a:t>Wokół naszego miasta jest wiele miejsc, które warto zobaczyć i poznać. W Żorach oprócz obiektów historycznych tj. mury obronne, </a:t>
            </a:r>
            <a:br>
              <a:rPr lang="pl-PL" sz="2400" dirty="0" smtClean="0">
                <a:solidFill>
                  <a:schemeClr val="bg2"/>
                </a:solidFill>
                <a:latin typeface="Times New Roman" pitchFamily="18" charset="0"/>
                <a:cs typeface="Times New Roman" pitchFamily="18" charset="0"/>
              </a:rPr>
            </a:br>
            <a:r>
              <a:rPr lang="pl-PL" sz="2400" dirty="0" smtClean="0">
                <a:solidFill>
                  <a:schemeClr val="bg2"/>
                </a:solidFill>
                <a:latin typeface="Times New Roman" pitchFamily="18" charset="0"/>
                <a:cs typeface="Times New Roman" pitchFamily="18" charset="0"/>
              </a:rPr>
              <a:t>ul. Murarska, Kościoły, stary cmentarz, można dostrzec wiele walorów przyrodniczych. </a:t>
            </a:r>
          </a:p>
        </p:txBody>
      </p:sp>
    </p:spTree>
  </p:cSld>
  <p:clrMapOvr>
    <a:masterClrMapping/>
  </p:clrMapOvr>
  <p:transition>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71472" y="357166"/>
            <a:ext cx="7772400" cy="1143000"/>
          </a:xfrm>
        </p:spPr>
        <p:txBody>
          <a:bodyPr/>
          <a:lstStyle/>
          <a:p>
            <a:r>
              <a:rPr lang="pl-PL" b="1" dirty="0" smtClean="0">
                <a:solidFill>
                  <a:schemeClr val="tx1"/>
                </a:solidFill>
              </a:rPr>
              <a:t>Śląsk</a:t>
            </a:r>
            <a:endParaRPr lang="pl-PL" b="1" dirty="0">
              <a:solidFill>
                <a:schemeClr val="tx1"/>
              </a:solidFill>
            </a:endParaRPr>
          </a:p>
        </p:txBody>
      </p:sp>
      <p:sp>
        <p:nvSpPr>
          <p:cNvPr id="3" name="Symbol zastępczy zawartości 2"/>
          <p:cNvSpPr>
            <a:spLocks noGrp="1"/>
          </p:cNvSpPr>
          <p:nvPr>
            <p:ph idx="1"/>
          </p:nvPr>
        </p:nvSpPr>
        <p:spPr/>
        <p:txBody>
          <a:bodyPr/>
          <a:lstStyle/>
          <a:p>
            <a:pPr algn="ctr">
              <a:buNone/>
            </a:pPr>
            <a:r>
              <a:rPr lang="pl-PL" sz="2800" dirty="0" smtClean="0">
                <a:latin typeface="Times New Roman" pitchFamily="18" charset="0"/>
                <a:cs typeface="Times New Roman" pitchFamily="18" charset="0"/>
              </a:rPr>
              <a:t>Pod względem geograficznym województwo śląskie należy do Wyżyny Śląskiej, Jury Krakowsko-Częstochowskiej, Kotliny Oświęcimskiej oraz Beskidów. Ponadto w tych obszarach geograficznych można wyróżnić mniejsze, takie jak np. Garb Tarnogórski, Płaskowyż Rybnicki czy Kotlinę Raciborską. </a:t>
            </a:r>
            <a:endParaRPr lang="pl-PL" sz="2800" dirty="0">
              <a:latin typeface="Times New Roman" pitchFamily="18" charset="0"/>
              <a:cs typeface="Times New Roman" pitchFamily="18" charset="0"/>
            </a:endParaRPr>
          </a:p>
        </p:txBody>
      </p:sp>
      <p:pic>
        <p:nvPicPr>
          <p:cNvPr id="4" name="Obraz 3" descr="100px-POL_województwo_śląskie_COA.svg.png"/>
          <p:cNvPicPr>
            <a:picLocks noChangeAspect="1"/>
          </p:cNvPicPr>
          <p:nvPr/>
        </p:nvPicPr>
        <p:blipFill>
          <a:blip r:embed="rId2" cstate="print"/>
          <a:stretch>
            <a:fillRect/>
          </a:stretch>
        </p:blipFill>
        <p:spPr>
          <a:xfrm>
            <a:off x="7500958" y="285728"/>
            <a:ext cx="1285884" cy="1416003"/>
          </a:xfrm>
          <a:prstGeom prst="rect">
            <a:avLst/>
          </a:prstGeom>
        </p:spPr>
      </p:pic>
      <p:pic>
        <p:nvPicPr>
          <p:cNvPr id="5" name="Obraz 4" descr="800px-POL_województwo_śląskie_flag.svg.png"/>
          <p:cNvPicPr>
            <a:picLocks noChangeAspect="1"/>
          </p:cNvPicPr>
          <p:nvPr/>
        </p:nvPicPr>
        <p:blipFill>
          <a:blip r:embed="rId3" cstate="print"/>
          <a:stretch>
            <a:fillRect/>
          </a:stretch>
        </p:blipFill>
        <p:spPr>
          <a:xfrm>
            <a:off x="500034" y="5214950"/>
            <a:ext cx="2286016" cy="1428760"/>
          </a:xfrm>
          <a:prstGeom prst="rect">
            <a:avLst/>
          </a:prstGeom>
        </p:spPr>
      </p:pic>
    </p:spTree>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a:xfrm>
            <a:off x="357158" y="0"/>
            <a:ext cx="8286808" cy="6357982"/>
          </a:xfrm>
        </p:spPr>
        <p:txBody>
          <a:bodyPr/>
          <a:lstStyle/>
          <a:p>
            <a:r>
              <a:rPr lang="pl-PL" sz="5500" dirty="0" smtClean="0">
                <a:solidFill>
                  <a:schemeClr val="tx1"/>
                </a:solidFill>
                <a:latin typeface="Monotype Corsiva" pitchFamily="66" charset="0"/>
                <a:cs typeface="Times New Roman" pitchFamily="18" charset="0"/>
              </a:rPr>
              <a:t>E </a:t>
            </a:r>
            <a:r>
              <a:rPr lang="pl-PL" sz="3000" dirty="0" err="1" smtClean="0">
                <a:latin typeface="Times New Roman" pitchFamily="18" charset="0"/>
                <a:cs typeface="Times New Roman" pitchFamily="18" charset="0"/>
              </a:rPr>
              <a:t>dukacja</a:t>
            </a:r>
            <a:r>
              <a:rPr lang="pl-PL" sz="3000" dirty="0" smtClean="0">
                <a:latin typeface="Times New Roman" pitchFamily="18" charset="0"/>
                <a:cs typeface="Times New Roman" pitchFamily="18" charset="0"/>
              </a:rPr>
              <a:t> przedszkolna stanowi pierwszy szczebel w edukacji każdego człowieka. Dlatego już w okresie przedszkolnym powinno rozpocząć się poznawanie kultury swojego regionu, kiedy to dziecko jest otwarte na nowe doświadczenia, a co najważniejsze rozpoczyna się kształtowanie poczucia systemu wartości i przynależności do konkretnego miejsca. Lepsze poznanie i zrozumienie swoich korzeni wpływa na kształtowanie osobowości młodego człowieka. Daje poczucie bezpieczeństwa i naturalnej przynależności do grupy. </a:t>
            </a:r>
            <a:endParaRPr lang="pl-PL" sz="3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4638"/>
            <a:ext cx="7772400" cy="5869006"/>
          </a:xfrm>
        </p:spPr>
        <p:txBody>
          <a:bodyPr/>
          <a:lstStyle/>
          <a:p>
            <a:r>
              <a:rPr lang="pl-PL" sz="3500" dirty="0" smtClean="0">
                <a:latin typeface="Times New Roman" pitchFamily="18" charset="0"/>
                <a:cs typeface="Times New Roman" pitchFamily="18" charset="0"/>
              </a:rPr>
              <a:t>Wraz z realizacją projektu</a:t>
            </a:r>
            <a:br>
              <a:rPr lang="pl-PL" sz="3500" dirty="0" smtClean="0">
                <a:latin typeface="Times New Roman" pitchFamily="18" charset="0"/>
                <a:cs typeface="Times New Roman" pitchFamily="18" charset="0"/>
              </a:rPr>
            </a:br>
            <a:r>
              <a:rPr lang="pl-PL" sz="3500" b="1" dirty="0" smtClean="0">
                <a:solidFill>
                  <a:srgbClr val="00B050"/>
                </a:solidFill>
                <a:latin typeface="Times New Roman" pitchFamily="18" charset="0"/>
                <a:cs typeface="Times New Roman" pitchFamily="18" charset="0"/>
              </a:rPr>
              <a:t>”</a:t>
            </a:r>
            <a:r>
              <a:rPr lang="pl-PL" sz="3500" b="1" dirty="0" err="1" smtClean="0">
                <a:solidFill>
                  <a:srgbClr val="00B050"/>
                </a:solidFill>
                <a:latin typeface="Times New Roman" pitchFamily="18" charset="0"/>
                <a:cs typeface="Times New Roman" pitchFamily="18" charset="0"/>
              </a:rPr>
              <a:t>Hałabała</a:t>
            </a:r>
            <a:r>
              <a:rPr lang="pl-PL" sz="3500" b="1" dirty="0" smtClean="0">
                <a:solidFill>
                  <a:srgbClr val="00B050"/>
                </a:solidFill>
                <a:latin typeface="Times New Roman" pitchFamily="18" charset="0"/>
                <a:cs typeface="Times New Roman" pitchFamily="18" charset="0"/>
              </a:rPr>
              <a:t> podróżuje </a:t>
            </a:r>
            <a:br>
              <a:rPr lang="pl-PL" sz="3500" b="1" dirty="0" smtClean="0">
                <a:solidFill>
                  <a:srgbClr val="00B050"/>
                </a:solidFill>
                <a:latin typeface="Times New Roman" pitchFamily="18" charset="0"/>
                <a:cs typeface="Times New Roman" pitchFamily="18" charset="0"/>
              </a:rPr>
            </a:br>
            <a:r>
              <a:rPr lang="pl-PL" sz="3500" b="1" dirty="0" smtClean="0">
                <a:solidFill>
                  <a:srgbClr val="00B050"/>
                </a:solidFill>
                <a:latin typeface="Times New Roman" pitchFamily="18" charset="0"/>
                <a:cs typeface="Times New Roman" pitchFamily="18" charset="0"/>
              </a:rPr>
              <a:t>i dzieciom Polskę pokazuje” </a:t>
            </a:r>
            <a:br>
              <a:rPr lang="pl-PL" sz="3500" b="1" dirty="0" smtClean="0">
                <a:solidFill>
                  <a:srgbClr val="00B050"/>
                </a:solidFill>
                <a:latin typeface="Times New Roman" pitchFamily="18" charset="0"/>
                <a:cs typeface="Times New Roman" pitchFamily="18" charset="0"/>
              </a:rPr>
            </a:br>
            <a:r>
              <a:rPr lang="pl-PL" sz="3500" dirty="0" smtClean="0">
                <a:latin typeface="Times New Roman" pitchFamily="18" charset="0"/>
                <a:cs typeface="Times New Roman" pitchFamily="18" charset="0"/>
              </a:rPr>
              <a:t>realizowaliśmy również projekt edukacyjny </a:t>
            </a:r>
            <a:br>
              <a:rPr lang="pl-PL" sz="3500" dirty="0" smtClean="0">
                <a:latin typeface="Times New Roman" pitchFamily="18" charset="0"/>
                <a:cs typeface="Times New Roman" pitchFamily="18" charset="0"/>
              </a:rPr>
            </a:br>
            <a:r>
              <a:rPr lang="pl-PL" sz="3500" dirty="0" smtClean="0">
                <a:solidFill>
                  <a:srgbClr val="00B050"/>
                </a:solidFill>
                <a:latin typeface="Times New Roman" pitchFamily="18" charset="0"/>
                <a:cs typeface="Times New Roman" pitchFamily="18" charset="0"/>
              </a:rPr>
              <a:t>„Moja mała Ojczyzna, mój dom” </a:t>
            </a:r>
            <a:r>
              <a:rPr lang="pl-PL" sz="3500" dirty="0" smtClean="0">
                <a:latin typeface="Times New Roman" pitchFamily="18" charset="0"/>
                <a:cs typeface="Times New Roman" pitchFamily="18" charset="0"/>
              </a:rPr>
              <a:t>opracowany przez nauczycielki naszego przedszkola. </a:t>
            </a:r>
            <a:endParaRPr lang="pl-PL" sz="35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00042"/>
            <a:ext cx="9001156" cy="5643602"/>
          </a:xfrm>
        </p:spPr>
        <p:txBody>
          <a:bodyPr/>
          <a:lstStyle/>
          <a:p>
            <a:r>
              <a:rPr lang="pl-PL" sz="3000" b="1" dirty="0" smtClean="0">
                <a:solidFill>
                  <a:schemeClr val="tx1"/>
                </a:solidFill>
                <a:latin typeface="Times New Roman" pitchFamily="18" charset="0"/>
                <a:cs typeface="Times New Roman" pitchFamily="18" charset="0"/>
              </a:rPr>
              <a:t>Realizowałyśmy następujące cele: </a:t>
            </a:r>
            <a:r>
              <a:rPr lang="pl-PL" sz="3000" dirty="0" smtClean="0">
                <a:latin typeface="Times New Roman" pitchFamily="18" charset="0"/>
                <a:cs typeface="Times New Roman" pitchFamily="18" charset="0"/>
              </a:rPr>
              <a:t/>
            </a:r>
            <a:br>
              <a:rPr lang="pl-PL" sz="3000" dirty="0" smtClean="0">
                <a:latin typeface="Times New Roman" pitchFamily="18" charset="0"/>
                <a:cs typeface="Times New Roman" pitchFamily="18" charset="0"/>
              </a:rPr>
            </a:br>
            <a:r>
              <a:rPr lang="pl-PL" sz="3000" b="1" i="1" dirty="0" smtClean="0">
                <a:latin typeface="Times New Roman" pitchFamily="18" charset="0"/>
                <a:cs typeface="Times New Roman" pitchFamily="18" charset="0"/>
              </a:rPr>
              <a:t>(poznanie swojego regionu </a:t>
            </a:r>
            <a:br>
              <a:rPr lang="pl-PL" sz="3000" b="1" i="1" dirty="0" smtClean="0">
                <a:latin typeface="Times New Roman" pitchFamily="18" charset="0"/>
                <a:cs typeface="Times New Roman" pitchFamily="18" charset="0"/>
              </a:rPr>
            </a:br>
            <a:r>
              <a:rPr lang="pl-PL" sz="3000" b="1" i="1" dirty="0" smtClean="0">
                <a:latin typeface="Times New Roman" pitchFamily="18" charset="0"/>
                <a:cs typeface="Times New Roman" pitchFamily="18" charset="0"/>
              </a:rPr>
              <a:t>w następujących aspektach):</a:t>
            </a:r>
            <a:r>
              <a:rPr lang="pl-PL" sz="3000" dirty="0" smtClean="0">
                <a:latin typeface="Times New Roman" pitchFamily="18" charset="0"/>
                <a:cs typeface="Times New Roman" pitchFamily="18" charset="0"/>
              </a:rPr>
              <a:t/>
            </a:r>
            <a:br>
              <a:rPr lang="pl-PL" sz="3000" dirty="0" smtClean="0">
                <a:latin typeface="Times New Roman" pitchFamily="18" charset="0"/>
                <a:cs typeface="Times New Roman" pitchFamily="18" charset="0"/>
              </a:rPr>
            </a:br>
            <a:r>
              <a:rPr lang="pl-PL" sz="3000" dirty="0" smtClean="0">
                <a:latin typeface="Times New Roman" pitchFamily="18" charset="0"/>
                <a:cs typeface="Times New Roman" pitchFamily="18" charset="0"/>
              </a:rPr>
              <a:t>- krajobraz (fauna i flora);</a:t>
            </a:r>
            <a:br>
              <a:rPr lang="pl-PL" sz="3000" dirty="0" smtClean="0">
                <a:latin typeface="Times New Roman" pitchFamily="18" charset="0"/>
                <a:cs typeface="Times New Roman" pitchFamily="18" charset="0"/>
              </a:rPr>
            </a:br>
            <a:r>
              <a:rPr lang="pl-PL" sz="3000" dirty="0" smtClean="0">
                <a:latin typeface="Times New Roman" pitchFamily="18" charset="0"/>
                <a:cs typeface="Times New Roman" pitchFamily="18" charset="0"/>
              </a:rPr>
              <a:t>- taniec;</a:t>
            </a:r>
            <a:br>
              <a:rPr lang="pl-PL" sz="3000" dirty="0" smtClean="0">
                <a:latin typeface="Times New Roman" pitchFamily="18" charset="0"/>
                <a:cs typeface="Times New Roman" pitchFamily="18" charset="0"/>
              </a:rPr>
            </a:br>
            <a:r>
              <a:rPr lang="pl-PL" sz="3000" dirty="0" smtClean="0">
                <a:latin typeface="Times New Roman" pitchFamily="18" charset="0"/>
                <a:cs typeface="Times New Roman" pitchFamily="18" charset="0"/>
              </a:rPr>
              <a:t>- kuchnia regionalna;</a:t>
            </a:r>
            <a:br>
              <a:rPr lang="pl-PL" sz="3000" dirty="0" smtClean="0">
                <a:latin typeface="Times New Roman" pitchFamily="18" charset="0"/>
                <a:cs typeface="Times New Roman" pitchFamily="18" charset="0"/>
              </a:rPr>
            </a:br>
            <a:r>
              <a:rPr lang="pl-PL" sz="3000" dirty="0" smtClean="0">
                <a:latin typeface="Times New Roman" pitchFamily="18" charset="0"/>
                <a:cs typeface="Times New Roman" pitchFamily="18" charset="0"/>
              </a:rPr>
              <a:t>- gwara/dialekt danego regionu.</a:t>
            </a:r>
            <a:br>
              <a:rPr lang="pl-PL" sz="3000" dirty="0" smtClean="0">
                <a:latin typeface="Times New Roman" pitchFamily="18" charset="0"/>
                <a:cs typeface="Times New Roman" pitchFamily="18" charset="0"/>
              </a:rPr>
            </a:br>
            <a:r>
              <a:rPr lang="pl-PL" sz="3000" dirty="0" smtClean="0">
                <a:latin typeface="Times New Roman" pitchFamily="18" charset="0"/>
                <a:cs typeface="Times New Roman" pitchFamily="18" charset="0"/>
              </a:rPr>
              <a:t/>
            </a:r>
            <a:br>
              <a:rPr lang="pl-PL" sz="3000" dirty="0" smtClean="0">
                <a:latin typeface="Times New Roman" pitchFamily="18" charset="0"/>
                <a:cs typeface="Times New Roman" pitchFamily="18" charset="0"/>
              </a:rPr>
            </a:br>
            <a:endParaRPr lang="pl-PL" sz="24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4638"/>
            <a:ext cx="7772400" cy="796908"/>
          </a:xfrm>
        </p:spPr>
        <p:txBody>
          <a:bodyPr/>
          <a:lstStyle/>
          <a:p>
            <a:r>
              <a:rPr lang="pl-PL" b="1" dirty="0" smtClean="0">
                <a:solidFill>
                  <a:srgbClr val="002060"/>
                </a:solidFill>
              </a:rPr>
              <a:t>Historia naszego przedszkola</a:t>
            </a:r>
            <a:endParaRPr lang="pl-PL" b="1" dirty="0">
              <a:solidFill>
                <a:srgbClr val="002060"/>
              </a:solidFill>
            </a:endParaRPr>
          </a:p>
        </p:txBody>
      </p:sp>
      <p:sp>
        <p:nvSpPr>
          <p:cNvPr id="3" name="pole tekstowe 2"/>
          <p:cNvSpPr txBox="1"/>
          <p:nvPr/>
        </p:nvSpPr>
        <p:spPr>
          <a:xfrm>
            <a:off x="571472" y="1142984"/>
            <a:ext cx="8072494" cy="5509200"/>
          </a:xfrm>
          <a:prstGeom prst="rect">
            <a:avLst/>
          </a:prstGeom>
          <a:noFill/>
        </p:spPr>
        <p:txBody>
          <a:bodyPr wrap="square" rtlCol="0">
            <a:spAutoFit/>
          </a:bodyPr>
          <a:lstStyle/>
          <a:p>
            <a:r>
              <a:rPr lang="pl-PL" sz="2200" dirty="0" smtClean="0">
                <a:latin typeface="Times New Roman" pitchFamily="18" charset="0"/>
                <a:cs typeface="Times New Roman" pitchFamily="18" charset="0"/>
              </a:rPr>
              <a:t>    Pierwszy dyrektor przedszkola Henryka Pędziwiatr wspólnie z personelem przygotowała pomieszczenia przedszkola do przyjęcia dzieci. W marcu 1982r uruchomiono cztery oddziały, a od września 1982r praca odbywała się już w ośmiu grupach przedszkolnych. W miarę zwiększania się liczby oddziałów, zwiększała się również liczba personelu pedagogicznego i technicznego.</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W roku 1983 kierownictwo przedszkola objęła Aleksandra Kostka. Od początku przedszkole aktywnie uczestniczyło w uroczystościach, imprezach, konkursach - zarówno miejskich, jak i regionalnych, np.: Miejski Przegląd Zespołów Artystycznych, Żorska Wiosna Młodości, Regionalny Konkurs Piosenki Dziecięcej.</a:t>
            </a:r>
          </a:p>
          <a:p>
            <a:r>
              <a:rPr lang="pl-PL" sz="2200" dirty="0" smtClean="0">
                <a:latin typeface="Times New Roman" pitchFamily="18" charset="0"/>
                <a:cs typeface="Times New Roman" pitchFamily="18" charset="0"/>
              </a:rPr>
              <a:t>    Rok szkolny 1991/1992 rozpoczęliśmy w nowym budynku w którym dotychczas mieścił się żłobek. Jednocześnie zmniejszyła się liczba dzieci i personelu. Przedszkole w dalszym ciągu aktywnie pracowało i organizowało wiele imprez i uroczystości.</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a:t>
            </a:r>
            <a:endParaRPr lang="pl-PL" sz="2200"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marL="457200" indent="-457200"/>
            <a:r>
              <a:rPr lang="en-US" sz="3200" b="1" dirty="0" smtClean="0">
                <a:solidFill>
                  <a:schemeClr val="tx1"/>
                </a:solidFill>
                <a:latin typeface="Times New Roman" pitchFamily="18" charset="0"/>
                <a:cs typeface="Times New Roman" pitchFamily="18" charset="0"/>
              </a:rPr>
              <a:t>Sposoby osiągania celów:</a:t>
            </a:r>
            <a:endParaRPr lang="pl-PL" sz="3200" dirty="0">
              <a:solidFill>
                <a:schemeClr val="tx1"/>
              </a:solidFill>
            </a:endParaRPr>
          </a:p>
        </p:txBody>
      </p:sp>
      <p:sp>
        <p:nvSpPr>
          <p:cNvPr id="3" name="Symbol zastępczy zawartości 2"/>
          <p:cNvSpPr>
            <a:spLocks noGrp="1"/>
          </p:cNvSpPr>
          <p:nvPr>
            <p:ph idx="1"/>
          </p:nvPr>
        </p:nvSpPr>
        <p:spPr>
          <a:xfrm>
            <a:off x="785786" y="1285860"/>
            <a:ext cx="7872410" cy="4525963"/>
          </a:xfrm>
        </p:spPr>
        <p:txBody>
          <a:bodyPr/>
          <a:lstStyle/>
          <a:p>
            <a:pPr>
              <a:buFont typeface="Wingdings" pitchFamily="2" charset="2"/>
              <a:buChar char="v"/>
            </a:pPr>
            <a:r>
              <a:rPr lang="pl-PL" sz="2800" dirty="0" smtClean="0">
                <a:latin typeface="Times New Roman" pitchFamily="18" charset="0"/>
                <a:cs typeface="Times New Roman" pitchFamily="18" charset="0"/>
              </a:rPr>
              <a:t>zajęcia w przedszkolu z wykorzystaniem ilustracji, utworów muzycznych, opowiadań, eksponatów, filmów, utworów literackich, map, atlasów, itp.</a:t>
            </a:r>
          </a:p>
          <a:p>
            <a:pPr>
              <a:buFont typeface="Wingdings" pitchFamily="2" charset="2"/>
              <a:buChar char="v"/>
            </a:pPr>
            <a:r>
              <a:rPr lang="pl-PL" sz="2800" dirty="0" smtClean="0">
                <a:latin typeface="Times New Roman" pitchFamily="18" charset="0"/>
                <a:cs typeface="Times New Roman" pitchFamily="18" charset="0"/>
              </a:rPr>
              <a:t>w</a:t>
            </a:r>
            <a:r>
              <a:rPr lang="en-US" sz="2800" dirty="0" smtClean="0">
                <a:latin typeface="Times New Roman" pitchFamily="18" charset="0"/>
                <a:cs typeface="Times New Roman" pitchFamily="18" charset="0"/>
              </a:rPr>
              <a:t>ycieczki</a:t>
            </a:r>
            <a:endParaRPr lang="pl-PL" sz="2800" dirty="0" smtClean="0">
              <a:latin typeface="Times New Roman" pitchFamily="18" charset="0"/>
              <a:cs typeface="Times New Roman" pitchFamily="18" charset="0"/>
            </a:endParaRPr>
          </a:p>
          <a:p>
            <a:pPr>
              <a:buFont typeface="Wingdings" pitchFamily="2" charset="2"/>
              <a:buChar char="v"/>
            </a:pPr>
            <a:r>
              <a:rPr lang="en-US" sz="2800" dirty="0" smtClean="0">
                <a:latin typeface="Times New Roman" pitchFamily="18" charset="0"/>
                <a:cs typeface="Times New Roman" pitchFamily="18" charset="0"/>
              </a:rPr>
              <a:t>lekcje muzealne</a:t>
            </a:r>
            <a:r>
              <a:rPr lang="pl-PL" sz="2800" dirty="0" smtClean="0">
                <a:latin typeface="Times New Roman" pitchFamily="18" charset="0"/>
                <a:cs typeface="Times New Roman" pitchFamily="18" charset="0"/>
              </a:rPr>
              <a:t>, </a:t>
            </a:r>
          </a:p>
          <a:p>
            <a:pPr>
              <a:buFont typeface="Wingdings" pitchFamily="2" charset="2"/>
              <a:buChar char="v"/>
            </a:pPr>
            <a:r>
              <a:rPr lang="pl-PL" sz="2800" dirty="0" smtClean="0">
                <a:latin typeface="Times New Roman" pitchFamily="18" charset="0"/>
                <a:cs typeface="Times New Roman" pitchFamily="18" charset="0"/>
              </a:rPr>
              <a:t>zajęcia w Żorskim Centrum Regionalnym w Osinach</a:t>
            </a:r>
          </a:p>
          <a:p>
            <a:pPr>
              <a:buFont typeface="Wingdings" pitchFamily="2" charset="2"/>
              <a:buChar char="v"/>
            </a:pPr>
            <a:r>
              <a:rPr lang="en-US" sz="2800" dirty="0" smtClean="0">
                <a:latin typeface="Times New Roman" pitchFamily="18" charset="0"/>
                <a:cs typeface="Times New Roman" pitchFamily="18" charset="0"/>
              </a:rPr>
              <a:t>spotkania z twórcami lokalnymi</a:t>
            </a:r>
            <a:endParaRPr lang="pl-PL" sz="2800" dirty="0" smtClean="0">
              <a:latin typeface="Times New Roman" pitchFamily="18" charset="0"/>
              <a:cs typeface="Times New Roman" pitchFamily="18" charset="0"/>
            </a:endParaRPr>
          </a:p>
          <a:p>
            <a:pPr>
              <a:buFont typeface="Wingdings" pitchFamily="2" charset="2"/>
              <a:buChar char="v"/>
            </a:pPr>
            <a:r>
              <a:rPr lang="en-US" sz="2800" dirty="0" smtClean="0">
                <a:latin typeface="Times New Roman" pitchFamily="18" charset="0"/>
                <a:cs typeface="Times New Roman" pitchFamily="18" charset="0"/>
              </a:rPr>
              <a:t>uroczystości przedszkolne</a:t>
            </a:r>
            <a:endParaRPr lang="pl-PL" sz="2800" dirty="0" smtClean="0">
              <a:latin typeface="Times New Roman" pitchFamily="18" charset="0"/>
              <a:cs typeface="Times New Roman" pitchFamily="18" charset="0"/>
            </a:endParaRPr>
          </a:p>
          <a:p>
            <a:pPr>
              <a:buFont typeface="Wingdings" pitchFamily="2" charset="2"/>
              <a:buChar char="v"/>
            </a:pPr>
            <a:r>
              <a:rPr lang="pl-PL" sz="2800" dirty="0" smtClean="0">
                <a:latin typeface="Times New Roman" pitchFamily="18" charset="0"/>
                <a:cs typeface="Times New Roman" pitchFamily="18" charset="0"/>
              </a:rPr>
              <a:t>k</a:t>
            </a:r>
            <a:r>
              <a:rPr lang="en-US" sz="2800" dirty="0" smtClean="0">
                <a:latin typeface="Times New Roman" pitchFamily="18" charset="0"/>
                <a:cs typeface="Times New Roman" pitchFamily="18" charset="0"/>
              </a:rPr>
              <a:t>onkursy</a:t>
            </a:r>
            <a:endParaRPr lang="pl-PL" sz="2800" dirty="0" smtClean="0">
              <a:latin typeface="Times New Roman" pitchFamily="18" charset="0"/>
              <a:cs typeface="Times New Roman" pitchFamily="18" charset="0"/>
            </a:endParaRPr>
          </a:p>
          <a:p>
            <a:endParaRPr lang="pl-PL" sz="2400" dirty="0"/>
          </a:p>
        </p:txBody>
      </p:sp>
      <p:pic>
        <p:nvPicPr>
          <p:cNvPr id="4"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4638"/>
            <a:ext cx="5657864" cy="1143000"/>
          </a:xfrm>
        </p:spPr>
        <p:txBody>
          <a:bodyPr/>
          <a:lstStyle/>
          <a:p>
            <a:r>
              <a:rPr lang="pl-PL" b="1" dirty="0" smtClean="0">
                <a:solidFill>
                  <a:srgbClr val="FF0000"/>
                </a:solidFill>
                <a:latin typeface="Algerian" pitchFamily="82" charset="0"/>
              </a:rPr>
              <a:t>KRAJOBRAZ</a:t>
            </a:r>
            <a:endParaRPr lang="pl-PL" b="1" dirty="0">
              <a:solidFill>
                <a:srgbClr val="FF0000"/>
              </a:solidFill>
              <a:latin typeface="Algerian" pitchFamily="82" charset="0"/>
            </a:endParaRPr>
          </a:p>
        </p:txBody>
      </p:sp>
      <p:pic>
        <p:nvPicPr>
          <p:cNvPr id="3"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
        <p:nvSpPr>
          <p:cNvPr id="4" name="pole tekstowe 3"/>
          <p:cNvSpPr txBox="1"/>
          <p:nvPr/>
        </p:nvSpPr>
        <p:spPr>
          <a:xfrm>
            <a:off x="5572132" y="571480"/>
            <a:ext cx="2928958" cy="1569660"/>
          </a:xfrm>
          <a:prstGeom prst="rect">
            <a:avLst/>
          </a:prstGeom>
          <a:noFill/>
        </p:spPr>
        <p:txBody>
          <a:bodyPr wrap="square" rtlCol="0">
            <a:spAutoFit/>
          </a:bodyPr>
          <a:lstStyle/>
          <a:p>
            <a:r>
              <a:rPr lang="pl-PL" sz="1600" i="1" dirty="0" smtClean="0">
                <a:latin typeface="Times New Roman" pitchFamily="18" charset="0"/>
                <a:cs typeface="Times New Roman" pitchFamily="18" charset="0"/>
              </a:rPr>
              <a:t>"Uczmy miłości do przyrody</a:t>
            </a:r>
            <a:br>
              <a:rPr lang="pl-PL" sz="1600" i="1" dirty="0" smtClean="0">
                <a:latin typeface="Times New Roman" pitchFamily="18" charset="0"/>
                <a:cs typeface="Times New Roman" pitchFamily="18" charset="0"/>
              </a:rPr>
            </a:br>
            <a:r>
              <a:rPr lang="pl-PL" sz="1600" i="1" dirty="0" smtClean="0">
                <a:latin typeface="Times New Roman" pitchFamily="18" charset="0"/>
                <a:cs typeface="Times New Roman" pitchFamily="18" charset="0"/>
              </a:rPr>
              <a:t>uczmy spostrzegać jej piękno</a:t>
            </a:r>
            <a:br>
              <a:rPr lang="pl-PL" sz="1600" i="1" dirty="0" smtClean="0">
                <a:latin typeface="Times New Roman" pitchFamily="18" charset="0"/>
                <a:cs typeface="Times New Roman" pitchFamily="18" charset="0"/>
              </a:rPr>
            </a:br>
            <a:r>
              <a:rPr lang="pl-PL" sz="1600" i="1" dirty="0" smtClean="0">
                <a:latin typeface="Times New Roman" pitchFamily="18" charset="0"/>
                <a:cs typeface="Times New Roman" pitchFamily="18" charset="0"/>
              </a:rPr>
              <a:t>cieszyć się nim, podziwiać je</a:t>
            </a:r>
            <a:br>
              <a:rPr lang="pl-PL" sz="1600" i="1" dirty="0" smtClean="0">
                <a:latin typeface="Times New Roman" pitchFamily="18" charset="0"/>
                <a:cs typeface="Times New Roman" pitchFamily="18" charset="0"/>
              </a:rPr>
            </a:br>
            <a:r>
              <a:rPr lang="pl-PL" sz="1600" i="1" dirty="0" smtClean="0">
                <a:latin typeface="Times New Roman" pitchFamily="18" charset="0"/>
                <a:cs typeface="Times New Roman" pitchFamily="18" charset="0"/>
              </a:rPr>
              <a:t>i przestrzegajmy dzieci</a:t>
            </a:r>
            <a:br>
              <a:rPr lang="pl-PL" sz="1600" i="1" dirty="0" smtClean="0">
                <a:latin typeface="Times New Roman" pitchFamily="18" charset="0"/>
                <a:cs typeface="Times New Roman" pitchFamily="18" charset="0"/>
              </a:rPr>
            </a:br>
            <a:r>
              <a:rPr lang="pl-PL" sz="1600" i="1" dirty="0" smtClean="0">
                <a:latin typeface="Times New Roman" pitchFamily="18" charset="0"/>
                <a:cs typeface="Times New Roman" pitchFamily="18" charset="0"/>
              </a:rPr>
              <a:t>by tego piękna nie niszczyły."</a:t>
            </a:r>
            <a:br>
              <a:rPr lang="pl-PL" sz="1600" i="1" dirty="0" smtClean="0">
                <a:latin typeface="Times New Roman" pitchFamily="18" charset="0"/>
                <a:cs typeface="Times New Roman" pitchFamily="18" charset="0"/>
              </a:rPr>
            </a:br>
            <a:r>
              <a:rPr lang="pl-PL" sz="1600" i="1" dirty="0" smtClean="0">
                <a:latin typeface="Times New Roman" pitchFamily="18" charset="0"/>
                <a:cs typeface="Times New Roman" pitchFamily="18" charset="0"/>
              </a:rPr>
              <a:t>                            H. </a:t>
            </a:r>
            <a:r>
              <a:rPr lang="pl-PL" sz="1600" i="1" dirty="0" err="1" smtClean="0">
                <a:latin typeface="Times New Roman" pitchFamily="18" charset="0"/>
                <a:cs typeface="Times New Roman" pitchFamily="18" charset="0"/>
              </a:rPr>
              <a:t>Zdzitowiecka</a:t>
            </a:r>
            <a:endParaRPr lang="pl-PL" sz="1600" i="1" dirty="0">
              <a:latin typeface="Times New Roman" pitchFamily="18" charset="0"/>
              <a:cs typeface="Times New Roman" pitchFamily="18" charset="0"/>
            </a:endParaRPr>
          </a:p>
        </p:txBody>
      </p:sp>
      <p:sp>
        <p:nvSpPr>
          <p:cNvPr id="5" name="pole tekstowe 4"/>
          <p:cNvSpPr txBox="1"/>
          <p:nvPr/>
        </p:nvSpPr>
        <p:spPr>
          <a:xfrm>
            <a:off x="571472" y="2428868"/>
            <a:ext cx="8143932" cy="3693319"/>
          </a:xfrm>
          <a:prstGeom prst="rect">
            <a:avLst/>
          </a:prstGeom>
          <a:noFill/>
        </p:spPr>
        <p:txBody>
          <a:bodyPr wrap="square" rtlCol="0">
            <a:spAutoFit/>
          </a:bodyPr>
          <a:lstStyle/>
          <a:p>
            <a:pPr algn="ctr"/>
            <a:r>
              <a:rPr lang="pl-PL" sz="2600" dirty="0" smtClean="0">
                <a:solidFill>
                  <a:schemeClr val="bg2"/>
                </a:solidFill>
                <a:latin typeface="Times New Roman" pitchFamily="18" charset="0"/>
                <a:cs typeface="Times New Roman" pitchFamily="18" charset="0"/>
              </a:rPr>
              <a:t>Dzieci w wieku przedszkolnym są wrażliwe na piękno otoczenia, dlatego należy je uczyć kochać to, co jest nam bliskie. Staramy się rozbudzić wśród swych wychowanków przede wszystkim miłość do rodzinnego miasta, wzbogacić wiadomości o nim. Dostarczamy więc dzieciom odpowiednich przeżyć i doświadczeń poprzez: spacery i wycieczki, które budzą wrażliwość na piękno przyrody, dają możliwość poznania charakterystycznych miejsc –swojej miejscowości, regionu</a:t>
            </a:r>
            <a:endParaRPr lang="pl-PL" sz="2600" dirty="0">
              <a:solidFill>
                <a:schemeClr val="bg2"/>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00034" y="428604"/>
            <a:ext cx="8215370" cy="5863144"/>
          </a:xfrm>
          <a:prstGeom prst="rect">
            <a:avLst/>
          </a:prstGeom>
          <a:noFill/>
        </p:spPr>
        <p:txBody>
          <a:bodyPr wrap="square" rtlCol="0">
            <a:spAutoFit/>
          </a:bodyPr>
          <a:lstStyle/>
          <a:p>
            <a:pPr algn="ctr"/>
            <a:r>
              <a:rPr lang="pl-PL" sz="2200" dirty="0" smtClean="0">
                <a:solidFill>
                  <a:schemeClr val="bg2"/>
                </a:solidFill>
                <a:latin typeface="Times New Roman" pitchFamily="18" charset="0"/>
                <a:cs typeface="Times New Roman" pitchFamily="18" charset="0"/>
              </a:rPr>
              <a:t>Organizujemy wycieczki grupowe do pobliskich lasów </a:t>
            </a:r>
            <a:br>
              <a:rPr lang="pl-PL" sz="2200" dirty="0" smtClean="0">
                <a:solidFill>
                  <a:schemeClr val="bg2"/>
                </a:solidFill>
                <a:latin typeface="Times New Roman" pitchFamily="18" charset="0"/>
                <a:cs typeface="Times New Roman" pitchFamily="18" charset="0"/>
              </a:rPr>
            </a:br>
            <a:r>
              <a:rPr lang="pl-PL" sz="2200" dirty="0" smtClean="0">
                <a:solidFill>
                  <a:schemeClr val="bg2"/>
                </a:solidFill>
                <a:latin typeface="Times New Roman" pitchFamily="18" charset="0"/>
                <a:cs typeface="Times New Roman" pitchFamily="18" charset="0"/>
              </a:rPr>
              <a:t>oraz Żorskiego Parku Piaskownia. </a:t>
            </a:r>
            <a:br>
              <a:rPr lang="pl-PL" sz="2200" dirty="0" smtClean="0">
                <a:solidFill>
                  <a:schemeClr val="bg2"/>
                </a:solidFill>
                <a:latin typeface="Times New Roman" pitchFamily="18" charset="0"/>
                <a:cs typeface="Times New Roman" pitchFamily="18" charset="0"/>
              </a:rPr>
            </a:br>
            <a:r>
              <a:rPr lang="pl-PL" sz="2200" dirty="0" smtClean="0">
                <a:solidFill>
                  <a:schemeClr val="bg2"/>
                </a:solidFill>
                <a:latin typeface="Times New Roman" pitchFamily="18" charset="0"/>
                <a:cs typeface="Times New Roman" pitchFamily="18" charset="0"/>
              </a:rPr>
              <a:t>Wycieczka – to obserwacja naturalnego ekosystemu świata roślin, zwierząt, oraz wspaniałe przeżycia dla dzieci. Dzieci poznają przyrodę patrząc, słuchając i dotykając. Poznały różnorodność szaty roślinnej lasu: drzewa iglaste, liściaste, krzewy, pnącza, paprocie, mchy i runo leśne. Słuchały odgłosów lasu, śpiewu ptaków, stukanie dzięcioła oraz wiele innych atrakcji odkrywały przedszkolaki podczas przechadzek po lesie. Zbierały eksponaty leśne takie jak: szyszki, kawałki kory, mchy w celu wzbogacania kącików przyrody w przedszkolu. Nauczyły się prawidłowego zachowania w lesie, by nie ucierpiała leśna przyroda. Zrozumiały znaczenie lasu dla ludzi i zwierząt. Dzieci doświadczyły, że las to źródło świeżego powietrza, niwelacja zanieczyszczeń, to naturalne środowisko zwierząt dziko żyjących. Wycieczka do lasu wzbogaciła wiedzę przedszkolaków , oraz miała walory zdrowotne. Dzieci spędziły miło czas na świeżym, zdrowym powietrzu w otoczeniu pięknej, malowniczej przyrody leśnej</a:t>
            </a:r>
            <a:r>
              <a:rPr lang="pl-PL" sz="2300" dirty="0" smtClean="0">
                <a:solidFill>
                  <a:schemeClr val="bg2"/>
                </a:solidFill>
                <a:latin typeface="Times New Roman" pitchFamily="18" charset="0"/>
                <a:cs typeface="Times New Roman" pitchFamily="18" charset="0"/>
              </a:rPr>
              <a:t>.</a:t>
            </a:r>
            <a:endParaRPr lang="pl-PL" sz="2300" dirty="0">
              <a:solidFill>
                <a:schemeClr val="bg2"/>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hdimg366.jpg"/>
          <p:cNvPicPr>
            <a:picLocks noChangeAspect="1"/>
          </p:cNvPicPr>
          <p:nvPr/>
        </p:nvPicPr>
        <p:blipFill>
          <a:blip r:embed="rId2" cstate="print"/>
          <a:stretch>
            <a:fillRect/>
          </a:stretch>
        </p:blipFill>
        <p:spPr>
          <a:xfrm>
            <a:off x="0" y="3500438"/>
            <a:ext cx="4500562" cy="3357562"/>
          </a:xfrm>
          <a:prstGeom prst="rect">
            <a:avLst/>
          </a:prstGeom>
        </p:spPr>
      </p:pic>
      <p:sp>
        <p:nvSpPr>
          <p:cNvPr id="8" name="pole tekstowe 7"/>
          <p:cNvSpPr txBox="1"/>
          <p:nvPr/>
        </p:nvSpPr>
        <p:spPr>
          <a:xfrm>
            <a:off x="4857752" y="1285860"/>
            <a:ext cx="3357586" cy="492443"/>
          </a:xfrm>
          <a:prstGeom prst="rect">
            <a:avLst/>
          </a:prstGeom>
          <a:noFill/>
        </p:spPr>
        <p:txBody>
          <a:bodyPr wrap="square" rtlCol="0">
            <a:spAutoFit/>
          </a:bodyPr>
          <a:lstStyle/>
          <a:p>
            <a:r>
              <a:rPr lang="pl-PL" sz="2600" b="1" dirty="0" smtClean="0">
                <a:solidFill>
                  <a:srgbClr val="0070C0"/>
                </a:solidFill>
                <a:latin typeface="Times New Roman" pitchFamily="18" charset="0"/>
                <a:cs typeface="Times New Roman" pitchFamily="18" charset="0"/>
              </a:rPr>
              <a:t>Las </a:t>
            </a:r>
            <a:r>
              <a:rPr lang="pl-PL" sz="2600" b="1" dirty="0" err="1" smtClean="0">
                <a:solidFill>
                  <a:srgbClr val="0070C0"/>
                </a:solidFill>
                <a:latin typeface="Times New Roman" pitchFamily="18" charset="0"/>
                <a:cs typeface="Times New Roman" pitchFamily="18" charset="0"/>
              </a:rPr>
              <a:t>Palowicki</a:t>
            </a:r>
            <a:r>
              <a:rPr lang="pl-PL" sz="2600" b="1" dirty="0" smtClean="0">
                <a:solidFill>
                  <a:srgbClr val="0070C0"/>
                </a:solidFill>
                <a:latin typeface="Times New Roman" pitchFamily="18" charset="0"/>
                <a:cs typeface="Times New Roman" pitchFamily="18" charset="0"/>
              </a:rPr>
              <a:t>, </a:t>
            </a:r>
            <a:r>
              <a:rPr lang="pl-PL" sz="2600" b="1" dirty="0" err="1" smtClean="0">
                <a:solidFill>
                  <a:srgbClr val="0070C0"/>
                </a:solidFill>
                <a:latin typeface="Times New Roman" pitchFamily="18" charset="0"/>
                <a:cs typeface="Times New Roman" pitchFamily="18" charset="0"/>
              </a:rPr>
              <a:t>Gichta</a:t>
            </a:r>
            <a:endParaRPr lang="pl-PL" sz="2600" b="1" dirty="0">
              <a:solidFill>
                <a:srgbClr val="0070C0"/>
              </a:solidFill>
              <a:latin typeface="Times New Roman" pitchFamily="18" charset="0"/>
              <a:cs typeface="Times New Roman" pitchFamily="18" charset="0"/>
            </a:endParaRPr>
          </a:p>
        </p:txBody>
      </p:sp>
      <p:pic>
        <p:nvPicPr>
          <p:cNvPr id="9" name="Obraz 8" descr="DSC09880.JPG"/>
          <p:cNvPicPr>
            <a:picLocks noChangeAspect="1"/>
          </p:cNvPicPr>
          <p:nvPr/>
        </p:nvPicPr>
        <p:blipFill>
          <a:blip r:embed="rId3" cstate="print"/>
          <a:stretch>
            <a:fillRect/>
          </a:stretch>
        </p:blipFill>
        <p:spPr>
          <a:xfrm>
            <a:off x="4214811" y="3161108"/>
            <a:ext cx="4929189" cy="3696892"/>
          </a:xfrm>
          <a:prstGeom prst="rect">
            <a:avLst/>
          </a:prstGeom>
        </p:spPr>
      </p:pic>
      <p:pic>
        <p:nvPicPr>
          <p:cNvPr id="10" name="Obraz 9" descr="SAM_4416.JPG"/>
          <p:cNvPicPr>
            <a:picLocks noChangeAspect="1"/>
          </p:cNvPicPr>
          <p:nvPr/>
        </p:nvPicPr>
        <p:blipFill>
          <a:blip r:embed="rId4" cstate="print"/>
          <a:stretch>
            <a:fillRect/>
          </a:stretch>
        </p:blipFill>
        <p:spPr>
          <a:xfrm>
            <a:off x="0" y="0"/>
            <a:ext cx="4143372" cy="3286124"/>
          </a:xfrm>
          <a:prstGeom prst="rect">
            <a:avLst/>
          </a:prstGeom>
        </p:spPr>
      </p:pic>
    </p:spTree>
  </p:cSld>
  <p:clrMapOvr>
    <a:masterClrMapping/>
  </p:clrMapOvr>
  <p:transition>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img001.jpg"/>
          <p:cNvPicPr>
            <a:picLocks noChangeAspect="1"/>
          </p:cNvPicPr>
          <p:nvPr/>
        </p:nvPicPr>
        <p:blipFill>
          <a:blip r:embed="rId2" cstate="print"/>
          <a:stretch>
            <a:fillRect/>
          </a:stretch>
        </p:blipFill>
        <p:spPr>
          <a:xfrm>
            <a:off x="2643174" y="3429000"/>
            <a:ext cx="4572000" cy="3429000"/>
          </a:xfrm>
          <a:prstGeom prst="rect">
            <a:avLst/>
          </a:prstGeom>
        </p:spPr>
      </p:pic>
      <p:pic>
        <p:nvPicPr>
          <p:cNvPr id="4" name="Obraz 3" descr="hdimg346.jpg"/>
          <p:cNvPicPr>
            <a:picLocks noChangeAspect="1"/>
          </p:cNvPicPr>
          <p:nvPr/>
        </p:nvPicPr>
        <p:blipFill>
          <a:blip r:embed="rId3" cstate="print"/>
          <a:stretch>
            <a:fillRect/>
          </a:stretch>
        </p:blipFill>
        <p:spPr>
          <a:xfrm>
            <a:off x="4429125" y="0"/>
            <a:ext cx="4714875" cy="3536156"/>
          </a:xfrm>
          <a:prstGeom prst="rect">
            <a:avLst/>
          </a:prstGeom>
        </p:spPr>
      </p:pic>
      <p:pic>
        <p:nvPicPr>
          <p:cNvPr id="5" name="Obraz 4" descr="img003.jpg"/>
          <p:cNvPicPr>
            <a:picLocks noChangeAspect="1"/>
          </p:cNvPicPr>
          <p:nvPr/>
        </p:nvPicPr>
        <p:blipFill>
          <a:blip r:embed="rId4" cstate="print"/>
          <a:stretch>
            <a:fillRect/>
          </a:stretch>
        </p:blipFill>
        <p:spPr>
          <a:xfrm>
            <a:off x="0" y="0"/>
            <a:ext cx="3429000" cy="4572000"/>
          </a:xfrm>
          <a:prstGeom prst="rect">
            <a:avLst/>
          </a:prstGeom>
        </p:spPr>
      </p:pic>
    </p:spTree>
  </p:cSld>
  <p:clrMapOvr>
    <a:masterClrMapping/>
  </p:clrMapOvr>
  <p:transition>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SAM_4450.JPG"/>
          <p:cNvPicPr>
            <a:picLocks noChangeAspect="1"/>
          </p:cNvPicPr>
          <p:nvPr/>
        </p:nvPicPr>
        <p:blipFill>
          <a:blip r:embed="rId2" cstate="print"/>
          <a:stretch>
            <a:fillRect/>
          </a:stretch>
        </p:blipFill>
        <p:spPr>
          <a:xfrm>
            <a:off x="2643174" y="3589735"/>
            <a:ext cx="4357686" cy="3268265"/>
          </a:xfrm>
          <a:prstGeom prst="rect">
            <a:avLst/>
          </a:prstGeom>
          <a:ln>
            <a:solidFill>
              <a:schemeClr val="tx1"/>
            </a:solidFill>
          </a:ln>
        </p:spPr>
      </p:pic>
      <p:sp>
        <p:nvSpPr>
          <p:cNvPr id="2" name="pole tekstowe 1"/>
          <p:cNvSpPr txBox="1"/>
          <p:nvPr/>
        </p:nvSpPr>
        <p:spPr>
          <a:xfrm>
            <a:off x="357158" y="428604"/>
            <a:ext cx="8429684" cy="3139321"/>
          </a:xfrm>
          <a:prstGeom prst="rect">
            <a:avLst/>
          </a:prstGeom>
          <a:noFill/>
        </p:spPr>
        <p:txBody>
          <a:bodyPr wrap="square" rtlCol="0">
            <a:spAutoFit/>
          </a:bodyPr>
          <a:lstStyle/>
          <a:p>
            <a:pPr algn="ctr"/>
            <a:r>
              <a:rPr lang="pl-PL" dirty="0" smtClean="0">
                <a:solidFill>
                  <a:schemeClr val="bg2"/>
                </a:solidFill>
                <a:latin typeface="Times New Roman" pitchFamily="18" charset="0"/>
                <a:cs typeface="Times New Roman" pitchFamily="18" charset="0"/>
              </a:rPr>
              <a:t>Najbardziej znanym drzewem w Żorach jest </a:t>
            </a:r>
            <a:r>
              <a:rPr lang="pl-PL" b="1" dirty="0" smtClean="0">
                <a:latin typeface="Times New Roman" pitchFamily="18" charset="0"/>
                <a:cs typeface="Times New Roman" pitchFamily="18" charset="0"/>
              </a:rPr>
              <a:t>Dąb Maryjny.</a:t>
            </a:r>
            <a:r>
              <a:rPr lang="pl-PL" dirty="0" smtClean="0">
                <a:latin typeface="Times New Roman" pitchFamily="18" charset="0"/>
                <a:cs typeface="Times New Roman" pitchFamily="18" charset="0"/>
              </a:rPr>
              <a:t> </a:t>
            </a:r>
            <a:r>
              <a:rPr lang="pl-PL" dirty="0" smtClean="0">
                <a:solidFill>
                  <a:schemeClr val="bg2"/>
                </a:solidFill>
                <a:latin typeface="Times New Roman" pitchFamily="18" charset="0"/>
                <a:cs typeface="Times New Roman" pitchFamily="18" charset="0"/>
              </a:rPr>
              <a:t>Wiedzą o nim nie tylko mieszkańcy dzielnicy Kleszczówka, bo drzewo rośnie w znajdującym się tu lesie Dębina, ale i żorzanie z innych dzielnic miasta. Drzewo, będące pomnikiem przyrody, objętym ochroną prawną, jest często odwiedzane przez turystów i wycieczki szkolne i przedszkolne. Wyjątkową sławę drzewo zawdzięcza lokalnej tradycji i kultowi Matki Boskiej. Ludowy przekaz nawiązuje do autentycznych wydarzeń z II połowy XIX wieku. - Niejaki kupiec Antoni </a:t>
            </a:r>
            <a:r>
              <a:rPr lang="pl-PL" dirty="0" err="1" smtClean="0">
                <a:solidFill>
                  <a:schemeClr val="bg2"/>
                </a:solidFill>
                <a:latin typeface="Times New Roman" pitchFamily="18" charset="0"/>
                <a:cs typeface="Times New Roman" pitchFamily="18" charset="0"/>
              </a:rPr>
              <a:t>Kentnowski</a:t>
            </a:r>
            <a:r>
              <a:rPr lang="pl-PL" dirty="0" smtClean="0">
                <a:solidFill>
                  <a:schemeClr val="bg2"/>
                </a:solidFill>
                <a:latin typeface="Times New Roman" pitchFamily="18" charset="0"/>
                <a:cs typeface="Times New Roman" pitchFamily="18" charset="0"/>
              </a:rPr>
              <a:t> wracał do domu z Mikołowa. Gdy zorientował się, że podążają za nim zbójcy, uciekł w głąb lasu. Schował się za dużym dębem i modlił żarliwie do Matki Boskiej o ocalenie. Rabusie nie znaleźli kupca. Od tamtego dnia chodził codziennie do drzewa i dziękował za uratowanie życia, odmawiając różaniec. Na pniu dębu powiesił obraz Matki Boskiej.</a:t>
            </a:r>
            <a:endParaRPr lang="pl-PL" dirty="0">
              <a:solidFill>
                <a:schemeClr val="bg2"/>
              </a:solidFill>
              <a:latin typeface="Times New Roman" pitchFamily="18" charset="0"/>
              <a:cs typeface="Times New Roman" pitchFamily="18" charset="0"/>
            </a:endParaRPr>
          </a:p>
        </p:txBody>
      </p:sp>
      <p:pic>
        <p:nvPicPr>
          <p:cNvPr id="5" name="Obraz 4" descr="SAM_4458.JPG"/>
          <p:cNvPicPr>
            <a:picLocks noChangeAspect="1"/>
          </p:cNvPicPr>
          <p:nvPr/>
        </p:nvPicPr>
        <p:blipFill>
          <a:blip r:embed="rId3" cstate="print"/>
          <a:stretch>
            <a:fillRect/>
          </a:stretch>
        </p:blipFill>
        <p:spPr>
          <a:xfrm>
            <a:off x="0" y="3500438"/>
            <a:ext cx="3786182" cy="3357562"/>
          </a:xfrm>
          <a:prstGeom prst="rect">
            <a:avLst/>
          </a:prstGeom>
          <a:ln w="12700" cmpd="sng">
            <a:solidFill>
              <a:schemeClr val="tx1"/>
            </a:solidFill>
          </a:ln>
        </p:spPr>
      </p:pic>
      <p:pic>
        <p:nvPicPr>
          <p:cNvPr id="6" name="Obraz 5" descr="SAM_4449.JPG"/>
          <p:cNvPicPr>
            <a:picLocks noChangeAspect="1"/>
          </p:cNvPicPr>
          <p:nvPr/>
        </p:nvPicPr>
        <p:blipFill>
          <a:blip r:embed="rId4" cstate="print"/>
          <a:stretch>
            <a:fillRect/>
          </a:stretch>
        </p:blipFill>
        <p:spPr>
          <a:xfrm>
            <a:off x="5214942" y="3500438"/>
            <a:ext cx="3929058" cy="3357562"/>
          </a:xfrm>
          <a:prstGeom prst="rect">
            <a:avLst/>
          </a:prstGeom>
          <a:ln w="9525">
            <a:solidFill>
              <a:schemeClr val="tx1"/>
            </a:solid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71472" y="214290"/>
            <a:ext cx="8072494" cy="2123658"/>
          </a:xfrm>
          <a:prstGeom prst="rect">
            <a:avLst/>
          </a:prstGeom>
          <a:noFill/>
        </p:spPr>
        <p:txBody>
          <a:bodyPr wrap="square" rtlCol="0">
            <a:spAutoFit/>
          </a:bodyPr>
          <a:lstStyle/>
          <a:p>
            <a:pPr algn="ctr"/>
            <a:r>
              <a:rPr lang="pl-PL" sz="2200" dirty="0" smtClean="0">
                <a:solidFill>
                  <a:schemeClr val="bg2"/>
                </a:solidFill>
                <a:latin typeface="Times New Roman" pitchFamily="18" charset="0"/>
                <a:cs typeface="Times New Roman" pitchFamily="18" charset="0"/>
              </a:rPr>
              <a:t>Co roku dzieci z najstarszej grupy reprezentują nasze przedszkole  w podchodach integracyjnych organizowanych przez inne przedszkole na terenie Leśnego Ośrodka Edukacji Ekologicznej w parku Piaskownia. Podczas zabawy dzieci rozpoznają wybrane gatunki roślin, zbierają materiał przyrodniczy, tworzą zielniki. Po wykonaniu zadań otrzymują miano „Leśnych Skrzatów”. </a:t>
            </a:r>
            <a:endParaRPr lang="pl-PL" sz="2200" dirty="0">
              <a:solidFill>
                <a:schemeClr val="bg2"/>
              </a:solidFill>
              <a:latin typeface="Times New Roman" pitchFamily="18" charset="0"/>
              <a:cs typeface="Times New Roman" pitchFamily="18" charset="0"/>
            </a:endParaRPr>
          </a:p>
        </p:txBody>
      </p:sp>
      <p:pic>
        <p:nvPicPr>
          <p:cNvPr id="3" name="Obraz 2" descr="DSC01194.JPG"/>
          <p:cNvPicPr>
            <a:picLocks noChangeAspect="1"/>
          </p:cNvPicPr>
          <p:nvPr/>
        </p:nvPicPr>
        <p:blipFill>
          <a:blip r:embed="rId2" cstate="print"/>
          <a:stretch>
            <a:fillRect/>
          </a:stretch>
        </p:blipFill>
        <p:spPr>
          <a:xfrm>
            <a:off x="0" y="2285992"/>
            <a:ext cx="4572000" cy="3429000"/>
          </a:xfrm>
          <a:prstGeom prst="rect">
            <a:avLst/>
          </a:prstGeom>
        </p:spPr>
      </p:pic>
      <p:pic>
        <p:nvPicPr>
          <p:cNvPr id="4" name="Obraz 3" descr="DSC01196.JPG"/>
          <p:cNvPicPr>
            <a:picLocks noChangeAspect="1"/>
          </p:cNvPicPr>
          <p:nvPr/>
        </p:nvPicPr>
        <p:blipFill>
          <a:blip r:embed="rId3" cstate="print"/>
          <a:stretch>
            <a:fillRect/>
          </a:stretch>
        </p:blipFill>
        <p:spPr>
          <a:xfrm>
            <a:off x="4572001" y="2285992"/>
            <a:ext cx="4571999" cy="3428999"/>
          </a:xfrm>
          <a:prstGeom prst="rect">
            <a:avLst/>
          </a:prstGeom>
        </p:spPr>
      </p:pic>
      <p:pic>
        <p:nvPicPr>
          <p:cNvPr id="5" name="Obraz 4" descr="DSCN2414.jpg"/>
          <p:cNvPicPr>
            <a:picLocks noChangeAspect="1"/>
          </p:cNvPicPr>
          <p:nvPr/>
        </p:nvPicPr>
        <p:blipFill>
          <a:blip r:embed="rId4" cstate="print"/>
          <a:stretch>
            <a:fillRect/>
          </a:stretch>
        </p:blipFill>
        <p:spPr>
          <a:xfrm>
            <a:off x="2000232" y="3571876"/>
            <a:ext cx="5155970" cy="3286124"/>
          </a:xfrm>
          <a:prstGeom prst="rect">
            <a:avLst/>
          </a:prstGeom>
        </p:spPr>
      </p:pic>
      <p:pic>
        <p:nvPicPr>
          <p:cNvPr id="6" name="Obraz 5" descr="img057.jpg"/>
          <p:cNvPicPr>
            <a:picLocks noChangeAspect="1"/>
          </p:cNvPicPr>
          <p:nvPr/>
        </p:nvPicPr>
        <p:blipFill>
          <a:blip r:embed="rId5" cstate="print"/>
          <a:stretch>
            <a:fillRect/>
          </a:stretch>
        </p:blipFill>
        <p:spPr>
          <a:xfrm>
            <a:off x="6644353" y="5186361"/>
            <a:ext cx="2499647" cy="1671639"/>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85720" y="285728"/>
            <a:ext cx="8429684" cy="3447098"/>
          </a:xfrm>
          <a:prstGeom prst="rect">
            <a:avLst/>
          </a:prstGeom>
          <a:noFill/>
        </p:spPr>
        <p:txBody>
          <a:bodyPr wrap="square" rtlCol="0">
            <a:spAutoFit/>
          </a:bodyPr>
          <a:lstStyle/>
          <a:p>
            <a:pPr algn="ctr"/>
            <a:r>
              <a:rPr lang="pl-PL" sz="2800" b="1" dirty="0" smtClean="0">
                <a:solidFill>
                  <a:srgbClr val="0070C0"/>
                </a:solidFill>
                <a:latin typeface="Times New Roman" pitchFamily="18" charset="0"/>
                <a:cs typeface="Times New Roman" pitchFamily="18" charset="0"/>
              </a:rPr>
              <a:t>Rajd Rowerowy</a:t>
            </a:r>
          </a:p>
          <a:p>
            <a:pPr algn="ctr"/>
            <a:r>
              <a:rPr lang="pl-PL" sz="2200" dirty="0" smtClean="0">
                <a:solidFill>
                  <a:schemeClr val="bg2"/>
                </a:solidFill>
                <a:latin typeface="Times New Roman" pitchFamily="18" charset="0"/>
                <a:cs typeface="Times New Roman" pitchFamily="18" charset="0"/>
              </a:rPr>
              <a:t>	</a:t>
            </a:r>
            <a:r>
              <a:rPr lang="pl-PL" sz="2100" dirty="0" smtClean="0">
                <a:solidFill>
                  <a:schemeClr val="bg2"/>
                </a:solidFill>
                <a:latin typeface="Times New Roman" pitchFamily="18" charset="0"/>
                <a:cs typeface="Times New Roman" pitchFamily="18" charset="0"/>
              </a:rPr>
              <a:t>W naszym przedszkolu od kilku lat organizujemy Rodzinny Rajd Rowerowy. Trasa wiedzie przez </a:t>
            </a:r>
            <a:r>
              <a:rPr lang="pl-PL" sz="2100" dirty="0" err="1" smtClean="0">
                <a:solidFill>
                  <a:schemeClr val="bg2"/>
                </a:solidFill>
                <a:latin typeface="Times New Roman" pitchFamily="18" charset="0"/>
                <a:cs typeface="Times New Roman" pitchFamily="18" charset="0"/>
              </a:rPr>
              <a:t>palowicki</a:t>
            </a:r>
            <a:r>
              <a:rPr lang="pl-PL" sz="2100" dirty="0" smtClean="0">
                <a:solidFill>
                  <a:schemeClr val="bg2"/>
                </a:solidFill>
                <a:latin typeface="Times New Roman" pitchFamily="18" charset="0"/>
                <a:cs typeface="Times New Roman" pitchFamily="18" charset="0"/>
              </a:rPr>
              <a:t> las. Wyprawa ta ma na celu promowanie zdrowego stylu życia poprzez bezpośredni kontakt z przyrodą oraz wzmacnianie więzi rodzinnych poprzez aktywny wypoczynek. Atrakcją rajdu jest spotkanie z leśniczym, który opowiedział dzieciom o swojej pracy, o lesie i mieszkających w nim zwierzętach. Podkreślił, że człowiek jest gościem w lesie i musi szanować zwyczaje gospodarzy, czyli zwierząt w nim żyjących. Podczas spotkania mięliśmy okazję poznać zwyczaje wybranych zwierząt (lisa, sarny, dzika).</a:t>
            </a:r>
            <a:endParaRPr lang="pl-PL" sz="2100" dirty="0">
              <a:solidFill>
                <a:schemeClr val="bg2"/>
              </a:solidFill>
              <a:latin typeface="Times New Roman" pitchFamily="18" charset="0"/>
              <a:cs typeface="Times New Roman" pitchFamily="18" charset="0"/>
            </a:endParaRPr>
          </a:p>
        </p:txBody>
      </p:sp>
      <p:pic>
        <p:nvPicPr>
          <p:cNvPr id="3" name="Obraz 2" descr="hdimg009.jpg"/>
          <p:cNvPicPr>
            <a:picLocks noChangeAspect="1"/>
          </p:cNvPicPr>
          <p:nvPr/>
        </p:nvPicPr>
        <p:blipFill>
          <a:blip r:embed="rId2" cstate="print"/>
          <a:stretch>
            <a:fillRect/>
          </a:stretch>
        </p:blipFill>
        <p:spPr>
          <a:xfrm>
            <a:off x="500034" y="4018363"/>
            <a:ext cx="3786182" cy="2839637"/>
          </a:xfrm>
          <a:prstGeom prst="rect">
            <a:avLst/>
          </a:prstGeom>
        </p:spPr>
      </p:pic>
      <p:pic>
        <p:nvPicPr>
          <p:cNvPr id="4" name="Obraz 3" descr="hdimg013.jpg"/>
          <p:cNvPicPr>
            <a:picLocks noChangeAspect="1"/>
          </p:cNvPicPr>
          <p:nvPr/>
        </p:nvPicPr>
        <p:blipFill>
          <a:blip r:embed="rId3" cstate="print"/>
          <a:stretch>
            <a:fillRect/>
          </a:stretch>
        </p:blipFill>
        <p:spPr>
          <a:xfrm>
            <a:off x="4643438" y="4000504"/>
            <a:ext cx="4095747" cy="2857496"/>
          </a:xfrm>
          <a:prstGeom prst="rect">
            <a:avLst/>
          </a:prstGeom>
        </p:spPr>
      </p:pic>
    </p:spTree>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DSC03827.JPG"/>
          <p:cNvPicPr>
            <a:picLocks noChangeAspect="1"/>
          </p:cNvPicPr>
          <p:nvPr/>
        </p:nvPicPr>
        <p:blipFill>
          <a:blip r:embed="rId2" cstate="print"/>
          <a:stretch>
            <a:fillRect/>
          </a:stretch>
        </p:blipFill>
        <p:spPr>
          <a:xfrm>
            <a:off x="5857884" y="3357562"/>
            <a:ext cx="2825742" cy="2119306"/>
          </a:xfrm>
          <a:prstGeom prst="rect">
            <a:avLst/>
          </a:prstGeom>
        </p:spPr>
      </p:pic>
      <p:sp>
        <p:nvSpPr>
          <p:cNvPr id="2" name="Tytuł 1"/>
          <p:cNvSpPr>
            <a:spLocks noGrp="1"/>
          </p:cNvSpPr>
          <p:nvPr>
            <p:ph type="title"/>
          </p:nvPr>
        </p:nvSpPr>
        <p:spPr>
          <a:xfrm>
            <a:off x="2285984" y="285728"/>
            <a:ext cx="3657600" cy="582594"/>
          </a:xfrm>
        </p:spPr>
        <p:txBody>
          <a:bodyPr/>
          <a:lstStyle/>
          <a:p>
            <a:r>
              <a:rPr lang="pl-PL" sz="2800" b="1" dirty="0" smtClean="0">
                <a:solidFill>
                  <a:srgbClr val="0070C0"/>
                </a:solidFill>
                <a:latin typeface="Times New Roman" pitchFamily="18" charset="0"/>
                <a:cs typeface="Times New Roman" pitchFamily="18" charset="0"/>
              </a:rPr>
              <a:t>Dzień Wędrownika</a:t>
            </a:r>
            <a:endParaRPr lang="pl-PL" sz="2800" b="1" dirty="0">
              <a:solidFill>
                <a:srgbClr val="0070C0"/>
              </a:solidFill>
              <a:latin typeface="Times New Roman" pitchFamily="18" charset="0"/>
              <a:cs typeface="Times New Roman" pitchFamily="18" charset="0"/>
            </a:endParaRPr>
          </a:p>
        </p:txBody>
      </p:sp>
      <p:sp>
        <p:nvSpPr>
          <p:cNvPr id="3" name="Symbol zastępczy zawartości 2"/>
          <p:cNvSpPr>
            <a:spLocks noGrp="1"/>
          </p:cNvSpPr>
          <p:nvPr>
            <p:ph idx="1"/>
          </p:nvPr>
        </p:nvSpPr>
        <p:spPr>
          <a:xfrm>
            <a:off x="214282" y="785794"/>
            <a:ext cx="8643998" cy="2571768"/>
          </a:xfrm>
        </p:spPr>
        <p:txBody>
          <a:bodyPr/>
          <a:lstStyle/>
          <a:p>
            <a:pPr algn="ctr">
              <a:buNone/>
            </a:pPr>
            <a:r>
              <a:rPr lang="pl-PL" sz="2100" dirty="0" smtClean="0">
                <a:latin typeface="Times New Roman" pitchFamily="18" charset="0"/>
                <a:cs typeface="Times New Roman" pitchFamily="18" charset="0"/>
              </a:rPr>
              <a:t>	Na uwagę zasługuje również przedszkolna impreza Dzień Małego Wędrownika- to czerwcowa impreza odbywająca się w formie podchodów dla dzieci i ich rodziców. Zapewnia ona ruch i wspaniałą zabawę na świeżym powietrzu oraz jest doskonałą okazją do integracji pomiędzy przedszkolakami i rodzicami. Uczestnicy podzieleni na grupy poruszają się wyznaczonymi trasami, wykonując po drodze przygotowane dla nich zadania, gdzie utrwalają wiadomości z zakresu przyrody. Miejscem docelowym jest - strzelnica w lesie Dębina w Żorach.</a:t>
            </a:r>
            <a:endParaRPr lang="pl-PL" sz="2100" dirty="0">
              <a:latin typeface="Times New Roman" pitchFamily="18" charset="0"/>
              <a:cs typeface="Times New Roman" pitchFamily="18" charset="0"/>
            </a:endParaRPr>
          </a:p>
        </p:txBody>
      </p:sp>
      <p:pic>
        <p:nvPicPr>
          <p:cNvPr id="4" name="Obraz 3" descr="P1080326.JPG"/>
          <p:cNvPicPr>
            <a:picLocks noChangeAspect="1"/>
          </p:cNvPicPr>
          <p:nvPr/>
        </p:nvPicPr>
        <p:blipFill>
          <a:blip r:embed="rId3" cstate="print"/>
          <a:stretch>
            <a:fillRect/>
          </a:stretch>
        </p:blipFill>
        <p:spPr>
          <a:xfrm>
            <a:off x="2571736" y="3911206"/>
            <a:ext cx="3929058" cy="2946794"/>
          </a:xfrm>
          <a:prstGeom prst="rect">
            <a:avLst/>
          </a:prstGeom>
        </p:spPr>
      </p:pic>
      <p:pic>
        <p:nvPicPr>
          <p:cNvPr id="5" name="Obraz 4" descr="P1080394.JPG"/>
          <p:cNvPicPr>
            <a:picLocks noChangeAspect="1"/>
          </p:cNvPicPr>
          <p:nvPr/>
        </p:nvPicPr>
        <p:blipFill>
          <a:blip r:embed="rId4" cstate="print"/>
          <a:stretch>
            <a:fillRect/>
          </a:stretch>
        </p:blipFill>
        <p:spPr>
          <a:xfrm>
            <a:off x="1" y="3381394"/>
            <a:ext cx="2714611" cy="3619481"/>
          </a:xfrm>
          <a:prstGeom prst="rect">
            <a:avLst/>
          </a:prstGeom>
        </p:spPr>
      </p:pic>
    </p:spTree>
  </p:cSld>
  <p:clrMapOvr>
    <a:masterClrMapping/>
  </p:clrMapOvr>
  <p:transition>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4638"/>
            <a:ext cx="7772400" cy="654032"/>
          </a:xfrm>
        </p:spPr>
        <p:txBody>
          <a:bodyPr/>
          <a:lstStyle/>
          <a:p>
            <a:r>
              <a:rPr lang="pl-PL" sz="2800" b="1" dirty="0" smtClean="0">
                <a:solidFill>
                  <a:srgbClr val="0070C0"/>
                </a:solidFill>
                <a:latin typeface="Times New Roman" pitchFamily="18" charset="0"/>
                <a:cs typeface="Times New Roman" pitchFamily="18" charset="0"/>
              </a:rPr>
              <a:t>Leśny Park Niespodzianek w Ustroniu</a:t>
            </a:r>
            <a:endParaRPr lang="pl-PL" sz="2800" b="1" dirty="0">
              <a:solidFill>
                <a:srgbClr val="0070C0"/>
              </a:solidFill>
              <a:latin typeface="Times New Roman" pitchFamily="18" charset="0"/>
              <a:cs typeface="Times New Roman" pitchFamily="18" charset="0"/>
            </a:endParaRPr>
          </a:p>
        </p:txBody>
      </p:sp>
      <p:sp>
        <p:nvSpPr>
          <p:cNvPr id="3" name="Symbol zastępczy zawartości 2"/>
          <p:cNvSpPr>
            <a:spLocks noGrp="1"/>
          </p:cNvSpPr>
          <p:nvPr>
            <p:ph idx="1"/>
          </p:nvPr>
        </p:nvSpPr>
        <p:spPr>
          <a:xfrm>
            <a:off x="142844" y="1000108"/>
            <a:ext cx="8429684" cy="4143404"/>
          </a:xfrm>
        </p:spPr>
        <p:txBody>
          <a:bodyPr/>
          <a:lstStyle/>
          <a:p>
            <a:pPr>
              <a:buNone/>
            </a:pPr>
            <a:r>
              <a:rPr lang="pl-PL" sz="2200" dirty="0" smtClean="0">
                <a:latin typeface="Times New Roman" pitchFamily="18" charset="0"/>
                <a:cs typeface="Times New Roman" pitchFamily="18" charset="0"/>
              </a:rPr>
              <a:t>	Leśny Park Niespodzianek to połączenie rezerwatu przyrody, ogrodu zoologicznego i naturalnego lasu. Na ogrodzonym, bardzo dużym terenie, położonym na zboczu góry Równica można zobaczyć muflony i daniele, które swobodnie przemieszczają się wśród zwiedzających, i które to można karmić z ręki. W Parku można zobaczyć również żubry, jelenie szlachetne, sarny, dziki. Największą atrakcją parku są </a:t>
            </a:r>
            <a:r>
              <a:rPr lang="pl-PL" sz="2200" dirty="0" err="1" smtClean="0">
                <a:latin typeface="Times New Roman" pitchFamily="18" charset="0"/>
                <a:cs typeface="Times New Roman" pitchFamily="18" charset="0"/>
              </a:rPr>
              <a:t>sokolarnia</a:t>
            </a:r>
            <a:r>
              <a:rPr lang="pl-PL" sz="2200" dirty="0" smtClean="0">
                <a:latin typeface="Times New Roman" pitchFamily="18" charset="0"/>
                <a:cs typeface="Times New Roman" pitchFamily="18" charset="0"/>
              </a:rPr>
              <a:t> i </a:t>
            </a:r>
            <a:r>
              <a:rPr lang="pl-PL" sz="2200" dirty="0" err="1" smtClean="0">
                <a:latin typeface="Times New Roman" pitchFamily="18" charset="0"/>
                <a:cs typeface="Times New Roman" pitchFamily="18" charset="0"/>
              </a:rPr>
              <a:t>sowiarnia</a:t>
            </a:r>
            <a:r>
              <a:rPr lang="pl-PL" sz="2200" dirty="0" smtClean="0">
                <a:latin typeface="Times New Roman" pitchFamily="18" charset="0"/>
                <a:cs typeface="Times New Roman" pitchFamily="18" charset="0"/>
              </a:rPr>
              <a:t>, gdzie o wyznaczonych porach wykwalifikowani sokolnicy prezentują ptaki drapieżne i sowy podczas ich lotów. Jedna ze ścieżek wyposażona została w plansze edukacyjne i poglądowe z dziedziny fauny i flory, na końcu której znajduje się Centrum Przyrodniczo Leśne z eksponatami i multimedialnym wyposażeniem.</a:t>
            </a:r>
            <a:endParaRPr lang="pl-PL" sz="2200" dirty="0">
              <a:latin typeface="Times New Roman" pitchFamily="18" charset="0"/>
              <a:cs typeface="Times New Roman" pitchFamily="18" charset="0"/>
            </a:endParaRPr>
          </a:p>
        </p:txBody>
      </p:sp>
      <p:pic>
        <p:nvPicPr>
          <p:cNvPr id="4" name="Obraz 3" descr="DSC07809.JPG"/>
          <p:cNvPicPr>
            <a:picLocks noChangeAspect="1"/>
          </p:cNvPicPr>
          <p:nvPr/>
        </p:nvPicPr>
        <p:blipFill>
          <a:blip r:embed="rId2" cstate="print"/>
          <a:stretch>
            <a:fillRect/>
          </a:stretch>
        </p:blipFill>
        <p:spPr>
          <a:xfrm>
            <a:off x="142844" y="5197090"/>
            <a:ext cx="2214546" cy="1660910"/>
          </a:xfrm>
          <a:prstGeom prst="rect">
            <a:avLst/>
          </a:prstGeom>
        </p:spPr>
      </p:pic>
      <p:pic>
        <p:nvPicPr>
          <p:cNvPr id="5" name="Obraz 4" descr="DSC07775.JPG"/>
          <p:cNvPicPr>
            <a:picLocks noChangeAspect="1"/>
          </p:cNvPicPr>
          <p:nvPr/>
        </p:nvPicPr>
        <p:blipFill>
          <a:blip r:embed="rId3" cstate="print"/>
          <a:stretch>
            <a:fillRect/>
          </a:stretch>
        </p:blipFill>
        <p:spPr>
          <a:xfrm>
            <a:off x="2500298" y="5250644"/>
            <a:ext cx="2143140" cy="1607356"/>
          </a:xfrm>
          <a:prstGeom prst="rect">
            <a:avLst/>
          </a:prstGeom>
        </p:spPr>
      </p:pic>
      <p:pic>
        <p:nvPicPr>
          <p:cNvPr id="6" name="Obraz 5" descr="DSC07816.JPG"/>
          <p:cNvPicPr>
            <a:picLocks noChangeAspect="1"/>
          </p:cNvPicPr>
          <p:nvPr/>
        </p:nvPicPr>
        <p:blipFill>
          <a:blip r:embed="rId4" cstate="print"/>
          <a:stretch>
            <a:fillRect/>
          </a:stretch>
        </p:blipFill>
        <p:spPr>
          <a:xfrm>
            <a:off x="4857752" y="5250645"/>
            <a:ext cx="2143140" cy="1607355"/>
          </a:xfrm>
          <a:prstGeom prst="rect">
            <a:avLst/>
          </a:prstGeom>
        </p:spPr>
      </p:pic>
      <p:pic>
        <p:nvPicPr>
          <p:cNvPr id="7" name="Obraz 6" descr="DSC07827.JPG"/>
          <p:cNvPicPr>
            <a:picLocks noChangeAspect="1"/>
          </p:cNvPicPr>
          <p:nvPr/>
        </p:nvPicPr>
        <p:blipFill>
          <a:blip r:embed="rId5" cstate="print"/>
          <a:stretch>
            <a:fillRect/>
          </a:stretch>
        </p:blipFill>
        <p:spPr>
          <a:xfrm>
            <a:off x="7215206" y="4500570"/>
            <a:ext cx="1768073" cy="2357430"/>
          </a:xfrm>
          <a:prstGeom prst="rect">
            <a:avLst/>
          </a:prstGeom>
        </p:spPr>
      </p:pic>
    </p:spTree>
  </p:cSld>
  <p:clrMapOvr>
    <a:masterClrMapping/>
  </p:clrMapOvr>
  <p:transition>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428596" y="333137"/>
            <a:ext cx="8429684" cy="6186309"/>
          </a:xfrm>
          <a:prstGeom prst="rect">
            <a:avLst/>
          </a:prstGeom>
          <a:noFill/>
        </p:spPr>
        <p:txBody>
          <a:bodyPr wrap="square" rtlCol="0">
            <a:spAutoFit/>
          </a:bodyPr>
          <a:lstStyle/>
          <a:p>
            <a:r>
              <a:rPr lang="pl-PL" sz="2200" dirty="0" smtClean="0">
                <a:latin typeface="Times New Roman" pitchFamily="18" charset="0"/>
                <a:cs typeface="Times New Roman" pitchFamily="18" charset="0"/>
              </a:rPr>
              <a:t>     Warto podkreślić iż w listopadzie 1997r została otwarta przedszkolna          Izba Muzealna. W jej powstaniu w dużym stopniu pomagali rodzice, którzy wzbogacali izbę o eksponaty ukazujące naszą śląską tradycję </a:t>
            </a:r>
          </a:p>
          <a:p>
            <a:r>
              <a:rPr lang="pl-PL" sz="2200" dirty="0" smtClean="0">
                <a:latin typeface="Times New Roman" pitchFamily="18" charset="0"/>
                <a:cs typeface="Times New Roman" pitchFamily="18" charset="0"/>
              </a:rPr>
              <a:t>i kulturę. W uroczystości otwarcia muzeum uczestniczyli przedstawiciele władz Wydziału Oświaty w Żorach.</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Ważnym wydarzeniem w życiu przedszkola był również "Dzień Śląski". Imprezę tę uświetnili swoją obecnością przedstawiciele władz miasta, kuratorium, a także zespół folklorystyczny "</a:t>
            </a:r>
            <a:r>
              <a:rPr lang="pl-PL" sz="2200" dirty="0" err="1" smtClean="0">
                <a:latin typeface="Times New Roman" pitchFamily="18" charset="0"/>
                <a:cs typeface="Times New Roman" pitchFamily="18" charset="0"/>
              </a:rPr>
              <a:t>Osinianki</a:t>
            </a:r>
            <a:r>
              <a:rPr lang="pl-PL" sz="2200" dirty="0" smtClean="0">
                <a:latin typeface="Times New Roman" pitchFamily="18" charset="0"/>
                <a:cs typeface="Times New Roman" pitchFamily="18" charset="0"/>
              </a:rPr>
              <a:t>"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i zespół taneczny działający przy </a:t>
            </a:r>
            <a:r>
              <a:rPr lang="pl-PL" sz="2200" dirty="0" err="1" smtClean="0">
                <a:latin typeface="Times New Roman" pitchFamily="18" charset="0"/>
                <a:cs typeface="Times New Roman" pitchFamily="18" charset="0"/>
              </a:rPr>
              <a:t>MOK-u</a:t>
            </a:r>
            <a:r>
              <a:rPr lang="pl-PL" sz="2200" dirty="0" smtClean="0">
                <a:latin typeface="Times New Roman" pitchFamily="18" charset="0"/>
                <a:cs typeface="Times New Roman" pitchFamily="18" charset="0"/>
              </a:rPr>
              <a:t>.</a:t>
            </a:r>
          </a:p>
          <a:p>
            <a:r>
              <a:rPr lang="pl-PL" sz="2200" dirty="0" smtClean="0">
                <a:latin typeface="Times New Roman" pitchFamily="18" charset="0"/>
                <a:cs typeface="Times New Roman" pitchFamily="18" charset="0"/>
              </a:rPr>
              <a:t>    1 marca 1998r swoją działalność rozpoczęła filia przedszkola, mieszcząca się na osiedlu Powstańców Śl. 14 maja 1999r odbyła się uroczystość nadania przedszkolu im. Lucyny Krzemienieckiej - wybitnej pisarki dla dzieci. Oprócz przedszkolaków i rodziców wzięli w niej udział m.in. poseł Karol Łużniak, wiceprezydent miasta Janusz Koper, naczelnik Wydziału Edukacji i Kultury żorskiego magistratu Andrzej Schmidt. Aby umożliwić dzieciom 4-5 - letnim bezpłatne uczęszczanie do przedszkola, w roku 2000/2001 powstały pierwsze grupy </a:t>
            </a:r>
            <a:r>
              <a:rPr lang="pl-PL" sz="2200" dirty="0" err="1" smtClean="0">
                <a:latin typeface="Times New Roman" pitchFamily="18" charset="0"/>
                <a:cs typeface="Times New Roman" pitchFamily="18" charset="0"/>
              </a:rPr>
              <a:t>bezżywieniowe</a:t>
            </a:r>
            <a:r>
              <a:rPr lang="pl-PL" sz="2200" dirty="0" smtClean="0">
                <a:latin typeface="Times New Roman" pitchFamily="18" charset="0"/>
                <a:cs typeface="Times New Roman" pitchFamily="18" charset="0"/>
              </a:rPr>
              <a:t>.</a:t>
            </a:r>
            <a:endParaRPr lang="pl-PL" sz="22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DSC07804.JPG"/>
          <p:cNvPicPr>
            <a:picLocks noChangeAspect="1"/>
          </p:cNvPicPr>
          <p:nvPr/>
        </p:nvPicPr>
        <p:blipFill>
          <a:blip r:embed="rId2" cstate="print"/>
          <a:stretch>
            <a:fillRect/>
          </a:stretch>
        </p:blipFill>
        <p:spPr>
          <a:xfrm>
            <a:off x="2214546" y="0"/>
            <a:ext cx="4953002" cy="3714752"/>
          </a:xfrm>
          <a:prstGeom prst="rect">
            <a:avLst/>
          </a:prstGeom>
        </p:spPr>
      </p:pic>
      <p:pic>
        <p:nvPicPr>
          <p:cNvPr id="5" name="Obraz 4" descr="DSC07798.JPG"/>
          <p:cNvPicPr>
            <a:picLocks noChangeAspect="1"/>
          </p:cNvPicPr>
          <p:nvPr/>
        </p:nvPicPr>
        <p:blipFill>
          <a:blip r:embed="rId3" cstate="print"/>
          <a:stretch>
            <a:fillRect/>
          </a:stretch>
        </p:blipFill>
        <p:spPr>
          <a:xfrm>
            <a:off x="0" y="3571876"/>
            <a:ext cx="4381497" cy="3286123"/>
          </a:xfrm>
          <a:prstGeom prst="rect">
            <a:avLst/>
          </a:prstGeom>
        </p:spPr>
      </p:pic>
      <p:pic>
        <p:nvPicPr>
          <p:cNvPr id="6" name="Obraz 5" descr="DSC07785.JPG"/>
          <p:cNvPicPr>
            <a:picLocks noChangeAspect="1"/>
          </p:cNvPicPr>
          <p:nvPr/>
        </p:nvPicPr>
        <p:blipFill>
          <a:blip r:embed="rId4" cstate="print"/>
          <a:stretch>
            <a:fillRect/>
          </a:stretch>
        </p:blipFill>
        <p:spPr>
          <a:xfrm>
            <a:off x="4643438" y="3643314"/>
            <a:ext cx="4500562" cy="3214686"/>
          </a:xfrm>
          <a:prstGeom prst="rect">
            <a:avLst/>
          </a:prstGeom>
        </p:spPr>
      </p:pic>
    </p:spTree>
  </p:cSld>
  <p:clrMapOvr>
    <a:masterClrMapping/>
  </p:clrMapOvr>
  <p:transition>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28728" y="357166"/>
            <a:ext cx="5514988" cy="439718"/>
          </a:xfrm>
        </p:spPr>
        <p:txBody>
          <a:bodyPr/>
          <a:lstStyle/>
          <a:p>
            <a:r>
              <a:rPr lang="pl-PL" sz="2800" b="1" dirty="0" smtClean="0">
                <a:solidFill>
                  <a:srgbClr val="0070C0"/>
                </a:solidFill>
                <a:latin typeface="Times New Roman" pitchFamily="18" charset="0"/>
                <a:cs typeface="Times New Roman" pitchFamily="18" charset="0"/>
              </a:rPr>
              <a:t>Park Żubrów w Pszczynie</a:t>
            </a:r>
            <a:endParaRPr lang="pl-PL" sz="2800" b="1" dirty="0">
              <a:solidFill>
                <a:srgbClr val="0070C0"/>
              </a:solidFill>
              <a:latin typeface="Times New Roman" pitchFamily="18" charset="0"/>
              <a:cs typeface="Times New Roman" pitchFamily="18" charset="0"/>
            </a:endParaRPr>
          </a:p>
        </p:txBody>
      </p:sp>
      <p:sp>
        <p:nvSpPr>
          <p:cNvPr id="3" name="Symbol zastępczy zawartości 2"/>
          <p:cNvSpPr>
            <a:spLocks noGrp="1"/>
          </p:cNvSpPr>
          <p:nvPr>
            <p:ph idx="1"/>
          </p:nvPr>
        </p:nvSpPr>
        <p:spPr>
          <a:xfrm>
            <a:off x="0" y="857232"/>
            <a:ext cx="8643998" cy="3929090"/>
          </a:xfrm>
        </p:spPr>
        <p:txBody>
          <a:bodyPr/>
          <a:lstStyle/>
          <a:p>
            <a:pPr algn="ctr">
              <a:buNone/>
            </a:pPr>
            <a:r>
              <a:rPr lang="pl-PL" sz="2200" dirty="0" smtClean="0">
                <a:latin typeface="Times New Roman" pitchFamily="18" charset="0"/>
                <a:cs typeface="Times New Roman" pitchFamily="18" charset="0"/>
              </a:rPr>
              <a:t>	Wycieczka do Zagrody Żubrów okazała się wspaniałym miejscem,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w którym dzieci miały możliwość bliskiego kontaktu z różnymi gatunkami zwierząt. Widziały tam, między innymi rodzinę żubrów, dorodnego jelenia, łosia, daniele, sarny, dziki, różne gatunki ptactwa oraz piękne pawie. Wspólnie spacerowaliśmy po zagrodzie oraz słuchaliśmy ciekawych opowiadań pani przewodniczki na temat powstania zagrody oraz gatunków roślin jakie występują na jej terenie. Dzieci zwiedzały również pokój myśliwego i pomieszczenia z wypchanymi zwierzętami. Na koniec wspaniałej wycieczki miały okazję zobaczyć film w 3D o historii sprowadzania żubrów do pszczyńskich lasów. </a:t>
            </a:r>
            <a:endParaRPr lang="pl-PL" sz="2200" dirty="0">
              <a:latin typeface="Times New Roman" pitchFamily="18" charset="0"/>
              <a:cs typeface="Times New Roman" pitchFamily="18" charset="0"/>
            </a:endParaRPr>
          </a:p>
        </p:txBody>
      </p:sp>
      <p:pic>
        <p:nvPicPr>
          <p:cNvPr id="4" name="Obraz 3" descr="DVC00129.JPG"/>
          <p:cNvPicPr>
            <a:picLocks noChangeAspect="1"/>
          </p:cNvPicPr>
          <p:nvPr/>
        </p:nvPicPr>
        <p:blipFill>
          <a:blip r:embed="rId2" cstate="print"/>
          <a:stretch>
            <a:fillRect/>
          </a:stretch>
        </p:blipFill>
        <p:spPr>
          <a:xfrm>
            <a:off x="500034" y="4572008"/>
            <a:ext cx="3278182" cy="2285992"/>
          </a:xfrm>
          <a:prstGeom prst="rect">
            <a:avLst/>
          </a:prstGeom>
        </p:spPr>
      </p:pic>
      <p:pic>
        <p:nvPicPr>
          <p:cNvPr id="5" name="Obraz 4" descr="big_pokazowa_zagroda_zubrow.jpg"/>
          <p:cNvPicPr>
            <a:picLocks noChangeAspect="1"/>
          </p:cNvPicPr>
          <p:nvPr/>
        </p:nvPicPr>
        <p:blipFill>
          <a:blip r:embed="rId3" cstate="print"/>
          <a:stretch>
            <a:fillRect/>
          </a:stretch>
        </p:blipFill>
        <p:spPr>
          <a:xfrm>
            <a:off x="5357818" y="4643446"/>
            <a:ext cx="3357586" cy="2214554"/>
          </a:xfrm>
          <a:prstGeom prst="rect">
            <a:avLst/>
          </a:prstGeom>
        </p:spPr>
      </p:pic>
    </p:spTree>
  </p:cSld>
  <p:clrMapOvr>
    <a:masterClrMapping/>
  </p:clrMapOvr>
  <p:transition>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DSC03456.JPG"/>
          <p:cNvPicPr>
            <a:picLocks noChangeAspect="1"/>
          </p:cNvPicPr>
          <p:nvPr/>
        </p:nvPicPr>
        <p:blipFill>
          <a:blip r:embed="rId2" cstate="print"/>
          <a:stretch>
            <a:fillRect/>
          </a:stretch>
        </p:blipFill>
        <p:spPr>
          <a:xfrm>
            <a:off x="0" y="3589734"/>
            <a:ext cx="4357686" cy="3268265"/>
          </a:xfrm>
          <a:prstGeom prst="rect">
            <a:avLst/>
          </a:prstGeom>
        </p:spPr>
      </p:pic>
      <p:sp>
        <p:nvSpPr>
          <p:cNvPr id="2" name="Tytuł 1"/>
          <p:cNvSpPr>
            <a:spLocks noGrp="1"/>
          </p:cNvSpPr>
          <p:nvPr>
            <p:ph type="title"/>
          </p:nvPr>
        </p:nvSpPr>
        <p:spPr>
          <a:xfrm>
            <a:off x="914400" y="274638"/>
            <a:ext cx="7772400" cy="654032"/>
          </a:xfrm>
        </p:spPr>
        <p:txBody>
          <a:bodyPr/>
          <a:lstStyle/>
          <a:p>
            <a:r>
              <a:rPr lang="pl-PL" sz="2800" b="1" dirty="0" smtClean="0">
                <a:solidFill>
                  <a:srgbClr val="0070C0"/>
                </a:solidFill>
              </a:rPr>
              <a:t>Park Kazimierz i mini ZOO w Sosnowcu</a:t>
            </a:r>
            <a:endParaRPr lang="pl-PL" sz="2800" b="1" dirty="0">
              <a:solidFill>
                <a:srgbClr val="0070C0"/>
              </a:solidFill>
            </a:endParaRPr>
          </a:p>
        </p:txBody>
      </p:sp>
      <p:sp>
        <p:nvSpPr>
          <p:cNvPr id="3" name="Symbol zastępczy zawartości 2"/>
          <p:cNvSpPr>
            <a:spLocks noGrp="1"/>
          </p:cNvSpPr>
          <p:nvPr>
            <p:ph idx="1"/>
          </p:nvPr>
        </p:nvSpPr>
        <p:spPr>
          <a:xfrm>
            <a:off x="142844" y="857232"/>
            <a:ext cx="8572592" cy="4525963"/>
          </a:xfrm>
        </p:spPr>
        <p:txBody>
          <a:bodyPr/>
          <a:lstStyle/>
          <a:p>
            <a:pPr algn="ctr">
              <a:buNone/>
            </a:pPr>
            <a:r>
              <a:rPr lang="pl-PL" sz="2200" dirty="0" smtClean="0">
                <a:latin typeface="Times New Roman" pitchFamily="18" charset="0"/>
                <a:cs typeface="Times New Roman" pitchFamily="18" charset="0"/>
              </a:rPr>
              <a:t>	Dzieci lubią zarówno kontakt z przyrodą jak i ze zwierzętami. Miejscem które pozwala aktywnie spędzić czas na powietrzu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i jednocześnie umożliwia obcowanie ze zwierzętami jest Park Kazimierz w Sosnowcu i znajdujące się tutaj Mini Zoo. Można tutaj przyjemnie spędzić czas zarówno na integracji z mieszkańcami zoo jak i na zabawie. Mini Zoo w Sosnowcu to miejsce przyjazne dzieciom. Zwierzęta można dokarmiać i głaskać. A zadomowiły się tutaj między innymi: strusie, lamy, sarny, jelenie, daniele, kozy a także ptaki wodne. 					Szczególnie duże zainteresowanie 					budzi struś i paw. Ulubieńcem 						zwiedzających jest także osiołek. 					Na terenie Parku Kazimierz są 						miejsca typowo parkowe, jak 				ławeczki, alejki</a:t>
            </a:r>
          </a:p>
          <a:p>
            <a:pPr>
              <a:buNone/>
            </a:pPr>
            <a:r>
              <a:rPr lang="pl-PL" sz="2200" dirty="0" smtClean="0">
                <a:latin typeface="Times New Roman" pitchFamily="18" charset="0"/>
                <a:cs typeface="Times New Roman" pitchFamily="18" charset="0"/>
              </a:rPr>
              <a:t>	</a:t>
            </a:r>
            <a:endParaRPr lang="pl-PL" sz="22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DSC03461.JPG"/>
          <p:cNvPicPr>
            <a:picLocks noChangeAspect="1"/>
          </p:cNvPicPr>
          <p:nvPr/>
        </p:nvPicPr>
        <p:blipFill>
          <a:blip r:embed="rId2" cstate="print"/>
          <a:stretch>
            <a:fillRect/>
          </a:stretch>
        </p:blipFill>
        <p:spPr>
          <a:xfrm>
            <a:off x="0" y="-1"/>
            <a:ext cx="4500562" cy="3375422"/>
          </a:xfrm>
          <a:prstGeom prst="rect">
            <a:avLst/>
          </a:prstGeom>
        </p:spPr>
      </p:pic>
      <p:pic>
        <p:nvPicPr>
          <p:cNvPr id="5" name="Obraz 4" descr="DSC03462.JPG"/>
          <p:cNvPicPr>
            <a:picLocks noChangeAspect="1"/>
          </p:cNvPicPr>
          <p:nvPr/>
        </p:nvPicPr>
        <p:blipFill>
          <a:blip r:embed="rId3" cstate="print"/>
          <a:stretch>
            <a:fillRect/>
          </a:stretch>
        </p:blipFill>
        <p:spPr>
          <a:xfrm>
            <a:off x="4643438" y="-11273"/>
            <a:ext cx="4500562" cy="3375422"/>
          </a:xfrm>
          <a:prstGeom prst="rect">
            <a:avLst/>
          </a:prstGeom>
        </p:spPr>
      </p:pic>
      <p:pic>
        <p:nvPicPr>
          <p:cNvPr id="6" name="Obraz 5" descr="DSC03447.JPG"/>
          <p:cNvPicPr>
            <a:picLocks noChangeAspect="1"/>
          </p:cNvPicPr>
          <p:nvPr/>
        </p:nvPicPr>
        <p:blipFill>
          <a:blip r:embed="rId4" cstate="print"/>
          <a:stretch>
            <a:fillRect/>
          </a:stretch>
        </p:blipFill>
        <p:spPr>
          <a:xfrm>
            <a:off x="0" y="3482578"/>
            <a:ext cx="4500562" cy="3375422"/>
          </a:xfrm>
          <a:prstGeom prst="rect">
            <a:avLst/>
          </a:prstGeom>
        </p:spPr>
      </p:pic>
      <p:pic>
        <p:nvPicPr>
          <p:cNvPr id="7" name="Obraz 6" descr="DSC03448.JPG"/>
          <p:cNvPicPr>
            <a:picLocks noChangeAspect="1"/>
          </p:cNvPicPr>
          <p:nvPr/>
        </p:nvPicPr>
        <p:blipFill>
          <a:blip r:embed="rId5" cstate="print"/>
          <a:stretch>
            <a:fillRect/>
          </a:stretch>
        </p:blipFill>
        <p:spPr>
          <a:xfrm>
            <a:off x="4667250" y="3500438"/>
            <a:ext cx="4476749" cy="3357562"/>
          </a:xfrm>
          <a:prstGeom prst="rect">
            <a:avLst/>
          </a:prstGeom>
        </p:spPr>
      </p:pic>
    </p:spTree>
  </p:cSld>
  <p:clrMapOvr>
    <a:masterClrMapping/>
  </p:clrMapOvr>
  <p:transition>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785794"/>
            <a:ext cx="8358246" cy="5000660"/>
          </a:xfrm>
        </p:spPr>
        <p:txBody>
          <a:bodyPr/>
          <a:lstStyle/>
          <a:p>
            <a:r>
              <a:rPr lang="pl-PL" sz="2800" dirty="0" smtClean="0">
                <a:latin typeface="Times New Roman" pitchFamily="18" charset="0"/>
                <a:cs typeface="Times New Roman" pitchFamily="18" charset="0"/>
              </a:rPr>
              <a:t>Na  Śląsku popularna jest </a:t>
            </a:r>
            <a:r>
              <a:rPr lang="pl-PL" sz="2800" b="1" dirty="0" smtClean="0">
                <a:solidFill>
                  <a:srgbClr val="00B050"/>
                </a:solidFill>
                <a:latin typeface="Times New Roman" pitchFamily="18" charset="0"/>
                <a:cs typeface="Times New Roman" pitchFamily="18" charset="0"/>
              </a:rPr>
              <a:t>hodowla gołębi </a:t>
            </a:r>
            <a:r>
              <a:rPr lang="pl-PL" sz="2800" dirty="0" smtClean="0">
                <a:latin typeface="Times New Roman" pitchFamily="18" charset="0"/>
                <a:cs typeface="Times New Roman" pitchFamily="18" charset="0"/>
              </a:rPr>
              <a:t>w gołębnikach. Hobbyści gołębiarze spędzają długie godziny na tresowanie i trenowaniu swoich podopiecznych, co ma na celu przyzwyczajanie ptaków do przebywania i podróżowania w koszu transportowym oraz do szybkiego powrotu z lotów konkursowych. Trening gołębi pocztowych polega na odbywaniu przez nie lotów ćwiczebnych z krótkich odległości oraz na lataniu w pobliżu gołębnika. My systematycznie przyglądamy się ciężkiej pracy gołębiarzy, mogliśmy poznać z bliska gołębie, zobaczyć gdzie mieszkają, co jedzą. Zimą dokarmiamy gołębie i inne ptaszki, które pozostają. </a:t>
            </a:r>
            <a:endParaRPr lang="pl-PL" sz="28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DSC05789.JPG"/>
          <p:cNvPicPr>
            <a:picLocks noChangeAspect="1"/>
          </p:cNvPicPr>
          <p:nvPr/>
        </p:nvPicPr>
        <p:blipFill>
          <a:blip r:embed="rId2" cstate="print"/>
          <a:stretch>
            <a:fillRect/>
          </a:stretch>
        </p:blipFill>
        <p:spPr>
          <a:xfrm>
            <a:off x="0" y="0"/>
            <a:ext cx="5214942" cy="3911207"/>
          </a:xfrm>
          <a:prstGeom prst="rect">
            <a:avLst/>
          </a:prstGeom>
        </p:spPr>
      </p:pic>
      <p:pic>
        <p:nvPicPr>
          <p:cNvPr id="7" name="Obraz 6" descr="DSC05815.JPG"/>
          <p:cNvPicPr>
            <a:picLocks noChangeAspect="1"/>
          </p:cNvPicPr>
          <p:nvPr/>
        </p:nvPicPr>
        <p:blipFill>
          <a:blip r:embed="rId3" cstate="print"/>
          <a:stretch>
            <a:fillRect/>
          </a:stretch>
        </p:blipFill>
        <p:spPr>
          <a:xfrm>
            <a:off x="0" y="2946793"/>
            <a:ext cx="5214942" cy="3911207"/>
          </a:xfrm>
          <a:prstGeom prst="rect">
            <a:avLst/>
          </a:prstGeom>
        </p:spPr>
      </p:pic>
      <p:pic>
        <p:nvPicPr>
          <p:cNvPr id="6" name="Obraz 5" descr="DSC09732.JPG"/>
          <p:cNvPicPr>
            <a:picLocks noChangeAspect="1"/>
          </p:cNvPicPr>
          <p:nvPr/>
        </p:nvPicPr>
        <p:blipFill>
          <a:blip r:embed="rId4" cstate="print"/>
          <a:stretch>
            <a:fillRect/>
          </a:stretch>
        </p:blipFill>
        <p:spPr>
          <a:xfrm>
            <a:off x="5214942" y="2500306"/>
            <a:ext cx="3786182" cy="4357694"/>
          </a:xfrm>
          <a:prstGeom prst="rect">
            <a:avLst/>
          </a:prstGeom>
        </p:spPr>
      </p:pic>
      <p:pic>
        <p:nvPicPr>
          <p:cNvPr id="4" name="Obraz 3" descr="DSC09715.JPG"/>
          <p:cNvPicPr>
            <a:picLocks noChangeAspect="1"/>
          </p:cNvPicPr>
          <p:nvPr/>
        </p:nvPicPr>
        <p:blipFill>
          <a:blip r:embed="rId5" cstate="print"/>
          <a:stretch>
            <a:fillRect/>
          </a:stretch>
        </p:blipFill>
        <p:spPr>
          <a:xfrm>
            <a:off x="3500430" y="0"/>
            <a:ext cx="5643570" cy="4232678"/>
          </a:xfrm>
          <a:prstGeom prst="rect">
            <a:avLst/>
          </a:prstGeom>
        </p:spPr>
      </p:pic>
      <p:pic>
        <p:nvPicPr>
          <p:cNvPr id="3" name="Obraz 2" descr="DSC09716.JPG"/>
          <p:cNvPicPr>
            <a:picLocks noChangeAspect="1"/>
          </p:cNvPicPr>
          <p:nvPr/>
        </p:nvPicPr>
        <p:blipFill>
          <a:blip r:embed="rId6" cstate="print"/>
          <a:stretch>
            <a:fillRect/>
          </a:stretch>
        </p:blipFill>
        <p:spPr>
          <a:xfrm>
            <a:off x="1500166" y="1500174"/>
            <a:ext cx="5910074" cy="390260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amond(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500" b="1" dirty="0" smtClean="0">
                <a:solidFill>
                  <a:srgbClr val="FF0000"/>
                </a:solidFill>
                <a:latin typeface="Algerian" pitchFamily="82" charset="0"/>
              </a:rPr>
              <a:t>Beskid ŚLĄSKI</a:t>
            </a:r>
            <a:endParaRPr lang="pl-PL" sz="3500" dirty="0"/>
          </a:p>
        </p:txBody>
      </p:sp>
      <p:sp>
        <p:nvSpPr>
          <p:cNvPr id="3" name="pole tekstowe 2"/>
          <p:cNvSpPr txBox="1"/>
          <p:nvPr/>
        </p:nvSpPr>
        <p:spPr>
          <a:xfrm>
            <a:off x="1214414" y="1357298"/>
            <a:ext cx="6786610" cy="4031873"/>
          </a:xfrm>
          <a:prstGeom prst="rect">
            <a:avLst/>
          </a:prstGeom>
          <a:noFill/>
        </p:spPr>
        <p:txBody>
          <a:bodyPr wrap="square" rtlCol="0">
            <a:spAutoFit/>
          </a:bodyPr>
          <a:lstStyle/>
          <a:p>
            <a:endParaRPr lang="pl-PL" dirty="0" smtClean="0"/>
          </a:p>
          <a:p>
            <a:pPr algn="ctr"/>
            <a:r>
              <a:rPr lang="pl-PL" sz="2200" dirty="0" smtClean="0">
                <a:latin typeface="Times New Roman" pitchFamily="18" charset="0"/>
                <a:cs typeface="Times New Roman" pitchFamily="18" charset="0"/>
              </a:rPr>
              <a:t>Śląsk wielu ludziom kojarzy się z szarymi miastami, kopalnia a mamy też piękne górskie widoki. </a:t>
            </a:r>
          </a:p>
          <a:p>
            <a:pPr algn="ctr"/>
            <a:endParaRPr lang="pl-PL" sz="2200" dirty="0" smtClean="0">
              <a:latin typeface="Times New Roman" pitchFamily="18" charset="0"/>
              <a:cs typeface="Times New Roman" pitchFamily="18" charset="0"/>
            </a:endParaRPr>
          </a:p>
          <a:p>
            <a:pPr algn="ctr"/>
            <a:r>
              <a:rPr lang="pl-PL" sz="2200" dirty="0" smtClean="0">
                <a:latin typeface="Times New Roman" pitchFamily="18" charset="0"/>
                <a:cs typeface="Times New Roman" pitchFamily="18" charset="0"/>
              </a:rPr>
              <a:t>Śląskie góry to piękny teren Beskidu Śląskiego, Są tam takie miejscowości Śląska Cieszyńskiego jak: Wisła, Ustroń, Koniaków czy Istebna. A koło nich takie góry jak: Czantoria, Równica, Stożek albo Barania Góra.</a:t>
            </a:r>
          </a:p>
          <a:p>
            <a:pPr algn="ctr"/>
            <a:endParaRPr lang="pl-PL" sz="2200" dirty="0" smtClean="0">
              <a:latin typeface="Times New Roman" pitchFamily="18" charset="0"/>
              <a:cs typeface="Times New Roman" pitchFamily="18" charset="0"/>
            </a:endParaRPr>
          </a:p>
          <a:p>
            <a:pPr algn="ctr"/>
            <a:r>
              <a:rPr lang="pl-PL" sz="2200" dirty="0" smtClean="0">
                <a:latin typeface="Times New Roman" pitchFamily="18" charset="0"/>
                <a:cs typeface="Times New Roman" pitchFamily="18" charset="0"/>
              </a:rPr>
              <a:t>Beskid dzieci zwiedzają podczas wycieczek, turnusów Zielonego Przedszkola i wycieczek z Klubu Turysty.</a:t>
            </a:r>
          </a:p>
          <a:p>
            <a:endParaRPr lang="pl-PL" dirty="0" smtClean="0"/>
          </a:p>
        </p:txBody>
      </p:sp>
      <p:pic>
        <p:nvPicPr>
          <p:cNvPr id="4"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28794" y="357166"/>
            <a:ext cx="3729038" cy="511156"/>
          </a:xfrm>
        </p:spPr>
        <p:txBody>
          <a:bodyPr/>
          <a:lstStyle/>
          <a:p>
            <a:r>
              <a:rPr lang="pl-PL" sz="2800" b="1" dirty="0" smtClean="0">
                <a:solidFill>
                  <a:srgbClr val="002060"/>
                </a:solidFill>
                <a:latin typeface="Times New Roman" pitchFamily="18" charset="0"/>
                <a:cs typeface="Times New Roman" pitchFamily="18" charset="0"/>
              </a:rPr>
              <a:t>Zielone Przedszkole</a:t>
            </a:r>
            <a:endParaRPr lang="pl-PL" sz="2800" b="1" dirty="0">
              <a:solidFill>
                <a:srgbClr val="002060"/>
              </a:solidFill>
              <a:latin typeface="Times New Roman" pitchFamily="18" charset="0"/>
              <a:cs typeface="Times New Roman" pitchFamily="18" charset="0"/>
            </a:endParaRPr>
          </a:p>
        </p:txBody>
      </p:sp>
      <p:sp>
        <p:nvSpPr>
          <p:cNvPr id="3" name="pole tekstowe 2"/>
          <p:cNvSpPr txBox="1"/>
          <p:nvPr/>
        </p:nvSpPr>
        <p:spPr>
          <a:xfrm>
            <a:off x="857224" y="4357694"/>
            <a:ext cx="7643866" cy="2123658"/>
          </a:xfrm>
          <a:prstGeom prst="rect">
            <a:avLst/>
          </a:prstGeom>
          <a:noFill/>
        </p:spPr>
        <p:txBody>
          <a:bodyPr wrap="square" rtlCol="0">
            <a:spAutoFit/>
          </a:bodyPr>
          <a:lstStyle/>
          <a:p>
            <a:r>
              <a:rPr lang="pl-PL" b="1" u="sng" dirty="0" smtClean="0"/>
              <a:t>Szczegółowe cele edukacyjne:</a:t>
            </a:r>
            <a:endParaRPr lang="pl-PL" dirty="0" smtClean="0"/>
          </a:p>
          <a:p>
            <a:r>
              <a:rPr lang="pl-PL" sz="1600" dirty="0" smtClean="0">
                <a:latin typeface="Times New Roman" pitchFamily="18" charset="0"/>
                <a:cs typeface="Times New Roman" pitchFamily="18" charset="0"/>
              </a:rPr>
              <a:t>- poznanie historii i walorów turystyczno-krajoznawczych Beskidu Śląskiego,</a:t>
            </a:r>
          </a:p>
          <a:p>
            <a:r>
              <a:rPr lang="pl-PL" sz="1600" dirty="0" smtClean="0">
                <a:latin typeface="Times New Roman" pitchFamily="18" charset="0"/>
                <a:cs typeface="Times New Roman" pitchFamily="18" charset="0"/>
              </a:rPr>
              <a:t>- poznanie ciekawych miejsc Ustronia i Wisły</a:t>
            </a:r>
          </a:p>
          <a:p>
            <a:r>
              <a:rPr lang="pl-PL" sz="1600" dirty="0" smtClean="0">
                <a:latin typeface="Times New Roman" pitchFamily="18" charset="0"/>
                <a:cs typeface="Times New Roman" pitchFamily="18" charset="0"/>
              </a:rPr>
              <a:t>- poznanie Parku Leśnych Niespodzianek</a:t>
            </a:r>
          </a:p>
          <a:p>
            <a:r>
              <a:rPr lang="pl-PL" sz="1600" dirty="0" smtClean="0">
                <a:latin typeface="Times New Roman" pitchFamily="18" charset="0"/>
                <a:cs typeface="Times New Roman" pitchFamily="18" charset="0"/>
              </a:rPr>
              <a:t>- zapoznanie z zjawiskami przyrody w górach,</a:t>
            </a:r>
          </a:p>
          <a:p>
            <a:r>
              <a:rPr lang="pl-PL" sz="1600" dirty="0" smtClean="0">
                <a:latin typeface="Times New Roman" pitchFamily="18" charset="0"/>
                <a:cs typeface="Times New Roman" pitchFamily="18" charset="0"/>
              </a:rPr>
              <a:t>- poszerzenie świadomości ekologicznej,</a:t>
            </a:r>
          </a:p>
          <a:p>
            <a:r>
              <a:rPr lang="pl-PL" sz="1600" dirty="0" smtClean="0">
                <a:latin typeface="Times New Roman" pitchFamily="18" charset="0"/>
                <a:cs typeface="Times New Roman" pitchFamily="18" charset="0"/>
              </a:rPr>
              <a:t>- poznanie kultury beskidzkiej,</a:t>
            </a:r>
          </a:p>
          <a:p>
            <a:endParaRPr lang="pl-PL" dirty="0"/>
          </a:p>
        </p:txBody>
      </p:sp>
      <p:sp>
        <p:nvSpPr>
          <p:cNvPr id="4" name="pole tekstowe 3"/>
          <p:cNvSpPr txBox="1"/>
          <p:nvPr/>
        </p:nvSpPr>
        <p:spPr>
          <a:xfrm>
            <a:off x="714348" y="928670"/>
            <a:ext cx="7858180" cy="3139321"/>
          </a:xfrm>
          <a:prstGeom prst="rect">
            <a:avLst/>
          </a:prstGeom>
          <a:noFill/>
        </p:spPr>
        <p:txBody>
          <a:bodyPr wrap="square" rtlCol="0">
            <a:spAutoFit/>
          </a:bodyPr>
          <a:lstStyle/>
          <a:p>
            <a:pPr algn="ctr"/>
            <a:r>
              <a:rPr lang="pl-PL" dirty="0" smtClean="0">
                <a:latin typeface="Times New Roman" pitchFamily="18" charset="0"/>
                <a:cs typeface="Times New Roman" pitchFamily="18" charset="0"/>
              </a:rPr>
              <a:t>W czerwcu przedszkolaki z najstarszych grup wyjeżdżają na tygodniowy pobyt do Istebnej, by aktywnie i przyjemnie spędzić czas. Program Zielonego Przedszkola łączy zajęcia edukacyjne z wypoczynkiem na świeżym powietrzu oraz umożliwia poznanie historii i walorów turystyczno – krajoznawczych Beskidu Śląskiego. Jest to również okazja dla dzieci do wyrabiania umiejętności radzenia sobie przez dłuższy czas poza domem oraz do doskonalenia umiejętności zgodnego i efektywnego działania w zespole. Przygotowane przez wychowawców zajęcia i zabawy dla dzieci sprzyjają podnoszeniu odporności zdrowotnej,</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poprzez ruch na świeżym powietrzu, kształtowaniu postawy proekologicznej</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oraz rozwijaniu umiejętności stosowania zasad bezpieczeństwa w nowych sytuacjach.</a:t>
            </a:r>
            <a:endParaRPr lang="pl-PL"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DSC07881.JPG"/>
          <p:cNvPicPr>
            <a:picLocks noChangeAspect="1"/>
          </p:cNvPicPr>
          <p:nvPr/>
        </p:nvPicPr>
        <p:blipFill>
          <a:blip r:embed="rId2" cstate="print"/>
          <a:stretch>
            <a:fillRect/>
          </a:stretch>
        </p:blipFill>
        <p:spPr>
          <a:xfrm>
            <a:off x="500034" y="0"/>
            <a:ext cx="2678907" cy="3929066"/>
          </a:xfrm>
          <a:prstGeom prst="rect">
            <a:avLst/>
          </a:prstGeom>
        </p:spPr>
      </p:pic>
      <p:pic>
        <p:nvPicPr>
          <p:cNvPr id="4" name="Obraz 3" descr="DSC07878.JPG"/>
          <p:cNvPicPr>
            <a:picLocks noChangeAspect="1"/>
          </p:cNvPicPr>
          <p:nvPr/>
        </p:nvPicPr>
        <p:blipFill>
          <a:blip r:embed="rId3" cstate="print"/>
          <a:stretch>
            <a:fillRect/>
          </a:stretch>
        </p:blipFill>
        <p:spPr>
          <a:xfrm>
            <a:off x="4357686" y="0"/>
            <a:ext cx="4786314" cy="3589736"/>
          </a:xfrm>
          <a:prstGeom prst="rect">
            <a:avLst/>
          </a:prstGeom>
        </p:spPr>
      </p:pic>
      <p:pic>
        <p:nvPicPr>
          <p:cNvPr id="6" name="Obraz 5" descr="DSC07871.JPG"/>
          <p:cNvPicPr>
            <a:picLocks noChangeAspect="1"/>
          </p:cNvPicPr>
          <p:nvPr/>
        </p:nvPicPr>
        <p:blipFill>
          <a:blip r:embed="rId4" cstate="print"/>
          <a:stretch>
            <a:fillRect/>
          </a:stretch>
        </p:blipFill>
        <p:spPr>
          <a:xfrm>
            <a:off x="0" y="3571876"/>
            <a:ext cx="4357686" cy="3286124"/>
          </a:xfrm>
          <a:prstGeom prst="rect">
            <a:avLst/>
          </a:prstGeom>
        </p:spPr>
      </p:pic>
      <p:pic>
        <p:nvPicPr>
          <p:cNvPr id="7" name="Obraz 6" descr="DSC07866.JPG"/>
          <p:cNvPicPr>
            <a:picLocks noChangeAspect="1"/>
          </p:cNvPicPr>
          <p:nvPr/>
        </p:nvPicPr>
        <p:blipFill>
          <a:blip r:embed="rId5" cstate="print"/>
          <a:stretch>
            <a:fillRect/>
          </a:stretch>
        </p:blipFill>
        <p:spPr>
          <a:xfrm>
            <a:off x="4357686" y="3542854"/>
            <a:ext cx="4786314" cy="3315146"/>
          </a:xfrm>
          <a:prstGeom prst="rect">
            <a:avLst/>
          </a:prstGeom>
        </p:spPr>
      </p:pic>
      <p:pic>
        <p:nvPicPr>
          <p:cNvPr id="9" name="Obraz 8" descr="DSC07861.JPG"/>
          <p:cNvPicPr>
            <a:picLocks noChangeAspect="1"/>
          </p:cNvPicPr>
          <p:nvPr/>
        </p:nvPicPr>
        <p:blipFill>
          <a:blip r:embed="rId6" cstate="print"/>
          <a:stretch>
            <a:fillRect/>
          </a:stretch>
        </p:blipFill>
        <p:spPr>
          <a:xfrm>
            <a:off x="0" y="1"/>
            <a:ext cx="9144000" cy="685800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xit" presetSubtype="16" fill="hold" nodeType="clickEffect">
                                  <p:stCondLst>
                                    <p:cond delay="0"/>
                                  </p:stCondLst>
                                  <p:childTnLst>
                                    <p:animEffect transition="out" filter="box(in)">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800" b="1" dirty="0" smtClean="0">
                <a:solidFill>
                  <a:srgbClr val="0070C0"/>
                </a:solidFill>
                <a:latin typeface="Times New Roman" pitchFamily="18" charset="0"/>
                <a:cs typeface="Times New Roman" pitchFamily="18" charset="0"/>
              </a:rPr>
              <a:t>Wycieczki z Klubu Turysty</a:t>
            </a:r>
            <a:endParaRPr lang="pl-PL" sz="2800" b="1" dirty="0">
              <a:solidFill>
                <a:srgbClr val="0070C0"/>
              </a:solidFill>
              <a:latin typeface="Times New Roman" pitchFamily="18" charset="0"/>
              <a:cs typeface="Times New Roman" pitchFamily="18" charset="0"/>
            </a:endParaRPr>
          </a:p>
        </p:txBody>
      </p:sp>
      <p:sp>
        <p:nvSpPr>
          <p:cNvPr id="3" name="pole tekstowe 2"/>
          <p:cNvSpPr txBox="1"/>
          <p:nvPr/>
        </p:nvSpPr>
        <p:spPr>
          <a:xfrm>
            <a:off x="714348" y="1357298"/>
            <a:ext cx="8001056" cy="4585871"/>
          </a:xfrm>
          <a:prstGeom prst="rect">
            <a:avLst/>
          </a:prstGeom>
          <a:noFill/>
        </p:spPr>
        <p:txBody>
          <a:bodyPr wrap="square" rtlCol="0">
            <a:spAutoFit/>
          </a:bodyPr>
          <a:lstStyle/>
          <a:p>
            <a:pPr algn="ctr"/>
            <a:r>
              <a:rPr lang="pl-PL" sz="2200" dirty="0" smtClean="0">
                <a:solidFill>
                  <a:schemeClr val="bg2"/>
                </a:solidFill>
                <a:latin typeface="Times New Roman" pitchFamily="18" charset="0"/>
                <a:cs typeface="Times New Roman" pitchFamily="18" charset="0"/>
              </a:rPr>
              <a:t>W naszym przedszkolu działa „Klub Turysty” w ramach którego organizowane są cykliczne wycieczki piesze, wyjazdy do najciekawszych miejsc naszego regionu. </a:t>
            </a:r>
            <a:br>
              <a:rPr lang="pl-PL" sz="2200" dirty="0" smtClean="0">
                <a:solidFill>
                  <a:schemeClr val="bg2"/>
                </a:solidFill>
                <a:latin typeface="Times New Roman" pitchFamily="18" charset="0"/>
                <a:cs typeface="Times New Roman" pitchFamily="18" charset="0"/>
              </a:rPr>
            </a:br>
            <a:endParaRPr lang="pl-PL" sz="2200" dirty="0" smtClean="0">
              <a:solidFill>
                <a:schemeClr val="bg2"/>
              </a:solidFill>
              <a:latin typeface="Times New Roman" pitchFamily="18" charset="0"/>
              <a:cs typeface="Times New Roman" pitchFamily="18" charset="0"/>
            </a:endParaRPr>
          </a:p>
          <a:p>
            <a:r>
              <a:rPr lang="pl-PL" sz="2200" b="1" dirty="0" smtClean="0">
                <a:solidFill>
                  <a:schemeClr val="bg2"/>
                </a:solidFill>
                <a:latin typeface="Times New Roman" pitchFamily="18" charset="0"/>
                <a:cs typeface="Times New Roman" pitchFamily="18" charset="0"/>
              </a:rPr>
              <a:t>ZAŁOŻENIA "KLUBU TURYSTY" TO:</a:t>
            </a:r>
            <a:endParaRPr lang="pl-PL" sz="2200" dirty="0" smtClean="0">
              <a:solidFill>
                <a:schemeClr val="bg2"/>
              </a:solidFill>
              <a:latin typeface="Times New Roman" pitchFamily="18" charset="0"/>
              <a:cs typeface="Times New Roman" pitchFamily="18" charset="0"/>
            </a:endParaRPr>
          </a:p>
          <a:p>
            <a:r>
              <a:rPr lang="pl-PL" sz="2000" dirty="0" smtClean="0">
                <a:solidFill>
                  <a:schemeClr val="bg2"/>
                </a:solidFill>
                <a:latin typeface="Times New Roman" pitchFamily="18" charset="0"/>
                <a:cs typeface="Times New Roman" pitchFamily="18" charset="0"/>
              </a:rPr>
              <a:t>- Propagowanie zdrowego stylu życia i aktywności ruchowej</a:t>
            </a:r>
          </a:p>
          <a:p>
            <a:r>
              <a:rPr lang="pl-PL" sz="2000" dirty="0" smtClean="0">
                <a:solidFill>
                  <a:schemeClr val="bg2"/>
                </a:solidFill>
                <a:latin typeface="Times New Roman" pitchFamily="18" charset="0"/>
                <a:cs typeface="Times New Roman" pitchFamily="18" charset="0"/>
              </a:rPr>
              <a:t>- Integracja przedszkola z domem rodzinnym dziecka</a:t>
            </a:r>
          </a:p>
          <a:p>
            <a:r>
              <a:rPr lang="pl-PL" sz="2000" dirty="0" smtClean="0">
                <a:solidFill>
                  <a:schemeClr val="bg2"/>
                </a:solidFill>
                <a:latin typeface="Times New Roman" pitchFamily="18" charset="0"/>
                <a:cs typeface="Times New Roman" pitchFamily="18" charset="0"/>
              </a:rPr>
              <a:t>- Stwarzanie dzieciom okazji do poznawania własnego regionu w aspekcie</a:t>
            </a:r>
          </a:p>
          <a:p>
            <a:r>
              <a:rPr lang="pl-PL" sz="2000" dirty="0" smtClean="0">
                <a:solidFill>
                  <a:schemeClr val="bg2"/>
                </a:solidFill>
                <a:latin typeface="Times New Roman" pitchFamily="18" charset="0"/>
                <a:cs typeface="Times New Roman" pitchFamily="18" charset="0"/>
              </a:rPr>
              <a:t>przyrodniczym, geograficznym, historycznym, kulturowym i społecznym</a:t>
            </a:r>
          </a:p>
          <a:p>
            <a:r>
              <a:rPr lang="pl-PL" sz="2000" dirty="0" smtClean="0">
                <a:solidFill>
                  <a:schemeClr val="bg2"/>
                </a:solidFill>
                <a:latin typeface="Times New Roman" pitchFamily="18" charset="0"/>
                <a:cs typeface="Times New Roman" pitchFamily="18" charset="0"/>
              </a:rPr>
              <a:t>- Nabywanie umiejętności poruszania się na szlakach turystycznych</a:t>
            </a:r>
          </a:p>
          <a:p>
            <a:r>
              <a:rPr lang="pl-PL" sz="2000" dirty="0" smtClean="0">
                <a:solidFill>
                  <a:schemeClr val="bg2"/>
                </a:solidFill>
                <a:latin typeface="Times New Roman" pitchFamily="18" charset="0"/>
                <a:cs typeface="Times New Roman" pitchFamily="18" charset="0"/>
              </a:rPr>
              <a:t>oraz korzystania z przewodników, map i informatorów</a:t>
            </a:r>
          </a:p>
          <a:p>
            <a:r>
              <a:rPr lang="pl-PL" sz="2000" dirty="0" smtClean="0">
                <a:solidFill>
                  <a:schemeClr val="bg2"/>
                </a:solidFill>
                <a:latin typeface="Times New Roman" pitchFamily="18" charset="0"/>
                <a:cs typeface="Times New Roman" pitchFamily="18" charset="0"/>
              </a:rPr>
              <a:t>- Popularyzacja turystyki pieszej i rowerowej -</a:t>
            </a:r>
          </a:p>
          <a:p>
            <a:r>
              <a:rPr lang="pl-PL" sz="2000" dirty="0" smtClean="0">
                <a:solidFill>
                  <a:schemeClr val="bg2"/>
                </a:solidFill>
                <a:latin typeface="Times New Roman" pitchFamily="18" charset="0"/>
                <a:cs typeface="Times New Roman" pitchFamily="18" charset="0"/>
              </a:rPr>
              <a:t>zdrowej i ekologicznej formy wypoczynku</a:t>
            </a:r>
          </a:p>
          <a:p>
            <a:endParaRPr lang="pl-PL" sz="2200" dirty="0"/>
          </a:p>
        </p:txBody>
      </p:sp>
    </p:spTree>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71472" y="363915"/>
            <a:ext cx="8143932" cy="6494085"/>
          </a:xfrm>
          <a:prstGeom prst="rect">
            <a:avLst/>
          </a:prstGeom>
          <a:noFill/>
        </p:spPr>
        <p:txBody>
          <a:bodyPr wrap="square" rtlCol="0">
            <a:spAutoFit/>
          </a:bodyPr>
          <a:lstStyle/>
          <a:p>
            <a:r>
              <a:rPr lang="pl-PL" sz="2200" dirty="0" smtClean="0">
                <a:latin typeface="Times New Roman" pitchFamily="18" charset="0"/>
                <a:cs typeface="Times New Roman" pitchFamily="18" charset="0"/>
              </a:rPr>
              <a:t>      Od 1 września 2002r funkcję dyrektora przedszkola pełni mgr Bogusława Mirecka. Dzięki staraniom dyrektora placówka jest zadbana i systematycznie modernizowana. Wychodząc na przeciw potrzebom rodziców i dzieci, zarówno w budynku głównym jak, też w budynku filii powstały dodatkowe sale zajęć. Nastąpił modernizacja ogrodu przedszkolnego, co zostało zauważone i docenione przez Urząd Miasta przyznaniem III nagrody w Konkursie pod patronatem Prezydenta Miasta na najlepiej urządzony i zadbany obiekt użyteczności publicznej oraz posesję prywatną w 2004r. </a:t>
            </a:r>
          </a:p>
          <a:p>
            <a:r>
              <a:rPr lang="pl-PL" sz="2200" dirty="0" smtClean="0">
                <a:latin typeface="Times New Roman" pitchFamily="18" charset="0"/>
                <a:cs typeface="Times New Roman" pitchFamily="18" charset="0"/>
              </a:rPr>
              <a:t>     Dzisiaj nasza placówka jest najprężniej działającym przedszkolem w Żorach (a może i, nawet na Śląsku). Aby spełnić oczekiwania rodziców i zapewnić dzieciom  </a:t>
            </a:r>
            <a:r>
              <a:rPr lang="pl-PL" sz="2200" dirty="0" err="1" smtClean="0">
                <a:latin typeface="Times New Roman" pitchFamily="18" charset="0"/>
                <a:cs typeface="Times New Roman" pitchFamily="18" charset="0"/>
              </a:rPr>
              <a:t>dzieciom</a:t>
            </a:r>
            <a:r>
              <a:rPr lang="pl-PL" sz="2200" dirty="0" smtClean="0">
                <a:latin typeface="Times New Roman" pitchFamily="18" charset="0"/>
                <a:cs typeface="Times New Roman" pitchFamily="18" charset="0"/>
              </a:rPr>
              <a:t> miejsce w przedszkolu obecnie mamy:  </a:t>
            </a:r>
          </a:p>
          <a:p>
            <a:pPr lvl="4">
              <a:buFont typeface="Arial" pitchFamily="34" charset="0"/>
              <a:buChar char="•"/>
            </a:pPr>
            <a:r>
              <a:rPr lang="pl-PL" sz="2200" dirty="0" smtClean="0">
                <a:latin typeface="Times New Roman" pitchFamily="18" charset="0"/>
                <a:cs typeface="Times New Roman" pitchFamily="18" charset="0"/>
              </a:rPr>
              <a:t>18 oddziałów</a:t>
            </a:r>
          </a:p>
          <a:p>
            <a:pPr lvl="4">
              <a:buFont typeface="Arial" pitchFamily="34" charset="0"/>
              <a:buChar char="•"/>
            </a:pPr>
            <a:r>
              <a:rPr lang="pl-PL" sz="2200" dirty="0" smtClean="0">
                <a:latin typeface="Times New Roman" pitchFamily="18" charset="0"/>
                <a:cs typeface="Times New Roman" pitchFamily="18" charset="0"/>
              </a:rPr>
              <a:t> około 420 dzieci w 5 budynkach </a:t>
            </a:r>
            <a:r>
              <a:rPr lang="pl-PL" sz="2000" dirty="0" smtClean="0">
                <a:latin typeface="Times New Roman" pitchFamily="18" charset="0"/>
                <a:cs typeface="Times New Roman" pitchFamily="18" charset="0"/>
              </a:rPr>
              <a:t>(budynek główny, filia,  klub Rebus, SP 13 i  SP17)</a:t>
            </a:r>
          </a:p>
          <a:p>
            <a:pPr lvl="4">
              <a:buFont typeface="Arial" pitchFamily="34" charset="0"/>
              <a:buChar char="•"/>
            </a:pPr>
            <a:r>
              <a:rPr lang="pl-PL" sz="2200" dirty="0" smtClean="0">
                <a:latin typeface="Times New Roman" pitchFamily="18" charset="0"/>
                <a:cs typeface="Times New Roman" pitchFamily="18" charset="0"/>
              </a:rPr>
              <a:t> 34 nauczycieli </a:t>
            </a:r>
            <a:r>
              <a:rPr lang="pl-PL" sz="2000" dirty="0" smtClean="0">
                <a:latin typeface="Times New Roman" pitchFamily="18" charset="0"/>
                <a:cs typeface="Times New Roman" pitchFamily="18" charset="0"/>
              </a:rPr>
              <a:t>(w tym specjaliści psycholog, logopeda)</a:t>
            </a:r>
          </a:p>
          <a:p>
            <a:endParaRPr lang="pl-PL" sz="2200" dirty="0" smtClean="0">
              <a:latin typeface="Times New Roman" pitchFamily="18" charset="0"/>
              <a:cs typeface="Times New Roman" pitchFamily="18" charset="0"/>
            </a:endParaRPr>
          </a:p>
          <a:p>
            <a:endParaRPr lang="pl-PL" sz="22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hdimg004.jpg"/>
          <p:cNvPicPr>
            <a:picLocks noChangeAspect="1"/>
          </p:cNvPicPr>
          <p:nvPr/>
        </p:nvPicPr>
        <p:blipFill>
          <a:blip r:embed="rId2" cstate="print"/>
          <a:stretch>
            <a:fillRect/>
          </a:stretch>
        </p:blipFill>
        <p:spPr>
          <a:xfrm>
            <a:off x="2143108" y="1857364"/>
            <a:ext cx="4786346" cy="3589760"/>
          </a:xfrm>
          <a:prstGeom prst="rect">
            <a:avLst/>
          </a:prstGeom>
        </p:spPr>
      </p:pic>
      <p:sp>
        <p:nvSpPr>
          <p:cNvPr id="2" name="Tytuł 1"/>
          <p:cNvSpPr>
            <a:spLocks noGrp="1"/>
          </p:cNvSpPr>
          <p:nvPr>
            <p:ph type="title"/>
          </p:nvPr>
        </p:nvSpPr>
        <p:spPr>
          <a:xfrm>
            <a:off x="914400" y="274638"/>
            <a:ext cx="5800740" cy="725470"/>
          </a:xfrm>
        </p:spPr>
        <p:txBody>
          <a:bodyPr/>
          <a:lstStyle/>
          <a:p>
            <a:r>
              <a:rPr lang="pl-PL" sz="2800" b="1" dirty="0" smtClean="0">
                <a:solidFill>
                  <a:srgbClr val="0070C0"/>
                </a:solidFill>
                <a:latin typeface="Times New Roman" pitchFamily="18" charset="0"/>
                <a:cs typeface="Times New Roman" pitchFamily="18" charset="0"/>
              </a:rPr>
              <a:t>Wycieczki w góry</a:t>
            </a:r>
            <a:endParaRPr lang="pl-PL" sz="2800" b="1" dirty="0">
              <a:solidFill>
                <a:srgbClr val="0070C0"/>
              </a:solidFill>
              <a:latin typeface="Times New Roman" pitchFamily="18" charset="0"/>
              <a:cs typeface="Times New Roman" pitchFamily="18" charset="0"/>
            </a:endParaRPr>
          </a:p>
        </p:txBody>
      </p:sp>
      <p:sp>
        <p:nvSpPr>
          <p:cNvPr id="3" name="pole tekstowe 2"/>
          <p:cNvSpPr txBox="1"/>
          <p:nvPr/>
        </p:nvSpPr>
        <p:spPr>
          <a:xfrm>
            <a:off x="571472" y="857232"/>
            <a:ext cx="8215370" cy="1107996"/>
          </a:xfrm>
          <a:prstGeom prst="rect">
            <a:avLst/>
          </a:prstGeom>
          <a:noFill/>
        </p:spPr>
        <p:txBody>
          <a:bodyPr wrap="square" rtlCol="0">
            <a:spAutoFit/>
          </a:bodyPr>
          <a:lstStyle/>
          <a:p>
            <a:pPr algn="ctr"/>
            <a:r>
              <a:rPr lang="pl-PL" sz="2200" dirty="0" smtClean="0">
                <a:latin typeface="Times New Roman" pitchFamily="18" charset="0"/>
                <a:cs typeface="Times New Roman" pitchFamily="18" charset="0"/>
              </a:rPr>
              <a:t>W ramach „Klubu Turysty „ organizowane były wycieczki do Ustronia – na Czantorie czy do Szczyrku, gdzie celem wyprawy był najwyższy szczyt wyprawy Beskidu Śląskiego - Skrzyczne</a:t>
            </a:r>
            <a:endParaRPr lang="pl-PL" sz="2200" dirty="0">
              <a:latin typeface="Times New Roman" pitchFamily="18" charset="0"/>
              <a:cs typeface="Times New Roman" pitchFamily="18" charset="0"/>
            </a:endParaRPr>
          </a:p>
        </p:txBody>
      </p:sp>
      <p:pic>
        <p:nvPicPr>
          <p:cNvPr id="4" name="Obraz 3" descr="img010.jpg"/>
          <p:cNvPicPr>
            <a:picLocks noChangeAspect="1"/>
          </p:cNvPicPr>
          <p:nvPr/>
        </p:nvPicPr>
        <p:blipFill>
          <a:blip r:embed="rId3" cstate="print"/>
          <a:stretch>
            <a:fillRect/>
          </a:stretch>
        </p:blipFill>
        <p:spPr>
          <a:xfrm>
            <a:off x="0" y="4286256"/>
            <a:ext cx="3857620" cy="2571744"/>
          </a:xfrm>
          <a:prstGeom prst="rect">
            <a:avLst/>
          </a:prstGeom>
        </p:spPr>
      </p:pic>
      <p:pic>
        <p:nvPicPr>
          <p:cNvPr id="6" name="Obraz 5" descr="hdimg015.jpg"/>
          <p:cNvPicPr>
            <a:picLocks noChangeAspect="1"/>
          </p:cNvPicPr>
          <p:nvPr/>
        </p:nvPicPr>
        <p:blipFill>
          <a:blip r:embed="rId4" cstate="print"/>
          <a:stretch>
            <a:fillRect/>
          </a:stretch>
        </p:blipFill>
        <p:spPr>
          <a:xfrm>
            <a:off x="5072066" y="4321389"/>
            <a:ext cx="4071934" cy="2536610"/>
          </a:xfrm>
          <a:prstGeom prst="rect">
            <a:avLst/>
          </a:prstGeom>
        </p:spPr>
      </p:pic>
    </p:spTree>
  </p:cSld>
  <p:clrMapOvr>
    <a:masterClrMapping/>
  </p:clrMapOvr>
  <p:transition>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7224" y="0"/>
            <a:ext cx="7772400" cy="1143000"/>
          </a:xfrm>
        </p:spPr>
        <p:txBody>
          <a:bodyPr/>
          <a:lstStyle/>
          <a:p>
            <a:r>
              <a:rPr lang="pl-PL" b="1" dirty="0" smtClean="0">
                <a:solidFill>
                  <a:schemeClr val="accent2"/>
                </a:solidFill>
              </a:rPr>
              <a:t>Zamek Piastowski w Raciborzu</a:t>
            </a:r>
            <a:endParaRPr lang="pl-PL" b="1" dirty="0">
              <a:solidFill>
                <a:schemeClr val="accent2"/>
              </a:solidFill>
            </a:endParaRPr>
          </a:p>
        </p:txBody>
      </p:sp>
      <p:sp>
        <p:nvSpPr>
          <p:cNvPr id="3" name="Symbol zastępczy zawartości 2"/>
          <p:cNvSpPr>
            <a:spLocks noGrp="1"/>
          </p:cNvSpPr>
          <p:nvPr>
            <p:ph idx="1"/>
          </p:nvPr>
        </p:nvSpPr>
        <p:spPr>
          <a:xfrm>
            <a:off x="285720" y="1000108"/>
            <a:ext cx="8401080" cy="5643578"/>
          </a:xfrm>
        </p:spPr>
        <p:txBody>
          <a:bodyPr/>
          <a:lstStyle/>
          <a:p>
            <a:pPr>
              <a:buNone/>
            </a:pPr>
            <a:r>
              <a:rPr lang="pl-PL" sz="2000" dirty="0" smtClean="0">
                <a:latin typeface="Times New Roman" pitchFamily="18" charset="0"/>
                <a:cs typeface="Times New Roman" pitchFamily="18" charset="0"/>
              </a:rPr>
              <a:t>	     Aby przeżyć niezapomniane spotkania z historią i górnośląską  obrzędowością przedszkolaki odwiedziły Zamek Piastowski w Raciborzu. Podczas wizyty w Zamku Piastowskim dzieci mogły zobaczyć dom książęcy ze skarbcem i wiekowymi komnatami oraz kaplicą Św. Tomasza Becketa- perłą górnośląskiego gotyku.</a:t>
            </a:r>
          </a:p>
          <a:p>
            <a:pPr>
              <a:buNone/>
            </a:pPr>
            <a:r>
              <a:rPr lang="pl-PL" sz="2000" dirty="0" smtClean="0">
                <a:latin typeface="Times New Roman" pitchFamily="18" charset="0"/>
                <a:cs typeface="Times New Roman" pitchFamily="18" charset="0"/>
              </a:rPr>
              <a:t>	     Wnętrza zamku kryją szereg ciekawych ekspozycji. Są tu zbroje, dawne narzędzia tortur, pamiątki związane ze śląską kulturą ludową i dziejami ziemi raciborskiej, jedyna dostępna w Polsce izba tradycji więziennictwa a także wyjątkowa i unikalna wystawa pokazująca historię śląskiego leśnictwa i łowiectwa. Wystawa ta jest bardzo ciekawa, gdyż można oglądać zwierzęta- sarnę, lisa, bobra, kuny, borsuka, zająca, bażanta, kaczkę krzyżówkę, a do tego poroża, kolekcję skamielin, motyli, owadów, okazy gatunków drzew, narzędzia leśników i szereg innych pamiątek, w tym szczątki mamutów i słoni leśnych.</a:t>
            </a:r>
          </a:p>
          <a:p>
            <a:pPr>
              <a:buNone/>
            </a:pPr>
            <a:r>
              <a:rPr lang="pl-PL" sz="2000" dirty="0" smtClean="0">
                <a:latin typeface="Times New Roman" pitchFamily="18" charset="0"/>
                <a:cs typeface="Times New Roman" pitchFamily="18" charset="0"/>
              </a:rPr>
              <a:t>	     Wystawa ma charakter edukacyjny- historyczny i przyrodniczy, gdyż poza eksponatami obejmuje także tablice pomocne w wyjaśnianiu szeregu zjawisk.</a:t>
            </a:r>
          </a:p>
          <a:p>
            <a:endParaRPr lang="pl-PL" sz="2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DSC08185.JPG"/>
          <p:cNvPicPr>
            <a:picLocks noChangeAspect="1"/>
          </p:cNvPicPr>
          <p:nvPr/>
        </p:nvPicPr>
        <p:blipFill>
          <a:blip r:embed="rId2" cstate="print"/>
          <a:stretch>
            <a:fillRect/>
          </a:stretch>
        </p:blipFill>
        <p:spPr>
          <a:xfrm>
            <a:off x="0" y="0"/>
            <a:ext cx="5357818" cy="4018364"/>
          </a:xfrm>
          <a:prstGeom prst="rect">
            <a:avLst/>
          </a:prstGeom>
        </p:spPr>
      </p:pic>
      <p:pic>
        <p:nvPicPr>
          <p:cNvPr id="5" name="Obraz 4" descr="DSC08191.JPG"/>
          <p:cNvPicPr>
            <a:picLocks noChangeAspect="1"/>
          </p:cNvPicPr>
          <p:nvPr/>
        </p:nvPicPr>
        <p:blipFill>
          <a:blip r:embed="rId3" cstate="print"/>
          <a:stretch>
            <a:fillRect/>
          </a:stretch>
        </p:blipFill>
        <p:spPr>
          <a:xfrm>
            <a:off x="3714744" y="2786058"/>
            <a:ext cx="5429256" cy="4071942"/>
          </a:xfrm>
          <a:prstGeom prst="rect">
            <a:avLst/>
          </a:prstGeom>
        </p:spPr>
      </p:pic>
    </p:spTree>
  </p:cSld>
  <p:clrMapOvr>
    <a:masterClrMapping/>
  </p:clrMapOvr>
  <p:transition>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dimg038.jpg"/>
          <p:cNvPicPr>
            <a:picLocks noChangeAspect="1"/>
          </p:cNvPicPr>
          <p:nvPr/>
        </p:nvPicPr>
        <p:blipFill>
          <a:blip r:embed="rId2" cstate="print"/>
          <a:stretch>
            <a:fillRect/>
          </a:stretch>
        </p:blipFill>
        <p:spPr>
          <a:xfrm>
            <a:off x="0" y="3929066"/>
            <a:ext cx="4572000" cy="2928934"/>
          </a:xfrm>
          <a:prstGeom prst="rect">
            <a:avLst/>
          </a:prstGeom>
        </p:spPr>
      </p:pic>
      <p:sp>
        <p:nvSpPr>
          <p:cNvPr id="2" name="Tytuł 1"/>
          <p:cNvSpPr>
            <a:spLocks noGrp="1"/>
          </p:cNvSpPr>
          <p:nvPr>
            <p:ph type="title"/>
          </p:nvPr>
        </p:nvSpPr>
        <p:spPr>
          <a:xfrm>
            <a:off x="914400" y="274638"/>
            <a:ext cx="7772400" cy="654032"/>
          </a:xfrm>
        </p:spPr>
        <p:txBody>
          <a:bodyPr/>
          <a:lstStyle/>
          <a:p>
            <a:r>
              <a:rPr lang="pl-PL" sz="2800" b="1" dirty="0" smtClean="0">
                <a:solidFill>
                  <a:srgbClr val="002060"/>
                </a:solidFill>
                <a:latin typeface="Times New Roman" pitchFamily="18" charset="0"/>
                <a:cs typeface="Times New Roman" pitchFamily="18" charset="0"/>
              </a:rPr>
              <a:t>Kozia Zagroda w Brennej</a:t>
            </a:r>
            <a:endParaRPr lang="pl-PL" sz="2800" b="1" dirty="0">
              <a:solidFill>
                <a:srgbClr val="002060"/>
              </a:solidFill>
              <a:latin typeface="Times New Roman" pitchFamily="18" charset="0"/>
              <a:cs typeface="Times New Roman" pitchFamily="18" charset="0"/>
            </a:endParaRPr>
          </a:p>
        </p:txBody>
      </p:sp>
      <p:sp>
        <p:nvSpPr>
          <p:cNvPr id="3" name="pole tekstowe 2"/>
          <p:cNvSpPr txBox="1"/>
          <p:nvPr/>
        </p:nvSpPr>
        <p:spPr>
          <a:xfrm>
            <a:off x="428596" y="785794"/>
            <a:ext cx="8215370" cy="3170099"/>
          </a:xfrm>
          <a:prstGeom prst="rect">
            <a:avLst/>
          </a:prstGeom>
          <a:noFill/>
        </p:spPr>
        <p:txBody>
          <a:bodyPr wrap="square" rtlCol="0">
            <a:spAutoFit/>
          </a:bodyPr>
          <a:lstStyle/>
          <a:p>
            <a:pPr algn="ctr"/>
            <a:r>
              <a:rPr lang="pl-PL" sz="2000" dirty="0" smtClean="0">
                <a:latin typeface="Times New Roman" pitchFamily="18" charset="0"/>
                <a:cs typeface="Times New Roman" pitchFamily="18" charset="0"/>
              </a:rPr>
              <a:t>Jest to miejsce w którym ukazano to co jest piękne i niepowtarzalne w tradycyjnej kulturze mieszkańców Beskidu Śląskiego. Znajduje się zrekonstruowana góralska chata, a w zagrodzie trzymane kozy, można tam również pojeść dania oparte na starych przepisach z kuchni regionalnej. Myśmy uczestniczyli w warsztatach pt. „Jak powstaje ser”. Dzieci zobaczyły zagrodę a w niej chatkę góralską, </a:t>
            </a:r>
            <a:r>
              <a:rPr lang="pl-PL" sz="2000" dirty="0" err="1" smtClean="0">
                <a:latin typeface="Times New Roman" pitchFamily="18" charset="0"/>
                <a:cs typeface="Times New Roman" pitchFamily="18" charset="0"/>
              </a:rPr>
              <a:t>koszor</a:t>
            </a:r>
            <a:r>
              <a:rPr lang="pl-PL" sz="2000" dirty="0" smtClean="0">
                <a:latin typeface="Times New Roman" pitchFamily="18" charset="0"/>
                <a:cs typeface="Times New Roman" pitchFamily="18" charset="0"/>
              </a:rPr>
              <a:t> ze zwierzętami i </a:t>
            </a:r>
            <a:r>
              <a:rPr lang="pl-PL" sz="2000" dirty="0" err="1" smtClean="0">
                <a:latin typeface="Times New Roman" pitchFamily="18" charset="0"/>
                <a:cs typeface="Times New Roman" pitchFamily="18" charset="0"/>
              </a:rPr>
              <a:t>kolybę</a:t>
            </a:r>
            <a:r>
              <a:rPr lang="pl-PL" sz="2000" dirty="0" smtClean="0">
                <a:latin typeface="Times New Roman" pitchFamily="18" charset="0"/>
                <a:cs typeface="Times New Roman" pitchFamily="18" charset="0"/>
              </a:rPr>
              <a:t> pasterską. Podczas spotkania z juhasem poznali ciekawostki i tajniki z życia pasterzy. Zobaczyli jedno z najprzyjaźniejszych zwierząt pasterskich, czyli kozy. Następnie bawili się w baców wyrabiając ser, po pracy czekała na dzieci degustacja świeżutkiego sera, chleba ze smalczykiem. </a:t>
            </a:r>
            <a:endParaRPr lang="pl-PL" sz="2000" dirty="0"/>
          </a:p>
        </p:txBody>
      </p:sp>
      <p:pic>
        <p:nvPicPr>
          <p:cNvPr id="5" name="Obraz 4" descr="hdimg049.jpg"/>
          <p:cNvPicPr>
            <a:picLocks noChangeAspect="1"/>
          </p:cNvPicPr>
          <p:nvPr/>
        </p:nvPicPr>
        <p:blipFill>
          <a:blip r:embed="rId3" cstate="print"/>
          <a:stretch>
            <a:fillRect/>
          </a:stretch>
        </p:blipFill>
        <p:spPr>
          <a:xfrm>
            <a:off x="4572000" y="3929066"/>
            <a:ext cx="4572000" cy="2928933"/>
          </a:xfrm>
          <a:prstGeom prst="rect">
            <a:avLst/>
          </a:prstGeom>
        </p:spPr>
      </p:pic>
    </p:spTree>
  </p:cSld>
  <p:clrMapOvr>
    <a:masterClrMapping/>
  </p:clrMapOvr>
  <p:transition>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radycyjna-kuchnia-slaska-b-iext3862865.jpg"/>
          <p:cNvPicPr>
            <a:picLocks noChangeAspect="1"/>
          </p:cNvPicPr>
          <p:nvPr/>
        </p:nvPicPr>
        <p:blipFill>
          <a:blip r:embed="rId2" cstate="print"/>
          <a:stretch>
            <a:fillRect/>
          </a:stretch>
        </p:blipFill>
        <p:spPr>
          <a:xfrm>
            <a:off x="7434055" y="1"/>
            <a:ext cx="1709945" cy="2214554"/>
          </a:xfrm>
          <a:prstGeom prst="rect">
            <a:avLst/>
          </a:prstGeom>
        </p:spPr>
      </p:pic>
      <p:sp>
        <p:nvSpPr>
          <p:cNvPr id="2" name="Tytuł 1"/>
          <p:cNvSpPr>
            <a:spLocks noGrp="1"/>
          </p:cNvSpPr>
          <p:nvPr>
            <p:ph type="title"/>
          </p:nvPr>
        </p:nvSpPr>
        <p:spPr>
          <a:xfrm>
            <a:off x="428596" y="357166"/>
            <a:ext cx="7772400" cy="1143000"/>
          </a:xfrm>
        </p:spPr>
        <p:txBody>
          <a:bodyPr/>
          <a:lstStyle/>
          <a:p>
            <a:r>
              <a:rPr lang="pl-PL" b="1" dirty="0" smtClean="0">
                <a:solidFill>
                  <a:srgbClr val="FF0000"/>
                </a:solidFill>
                <a:latin typeface="Algerian" pitchFamily="82" charset="0"/>
              </a:rPr>
              <a:t>KUCHNIA REGIONALNA</a:t>
            </a:r>
          </a:p>
        </p:txBody>
      </p:sp>
      <p:sp>
        <p:nvSpPr>
          <p:cNvPr id="3" name="Symbol zastępczy zawartości 2"/>
          <p:cNvSpPr>
            <a:spLocks noGrp="1"/>
          </p:cNvSpPr>
          <p:nvPr>
            <p:ph idx="1"/>
          </p:nvPr>
        </p:nvSpPr>
        <p:spPr>
          <a:xfrm>
            <a:off x="142844" y="1357298"/>
            <a:ext cx="8715436" cy="4525963"/>
          </a:xfrm>
        </p:spPr>
        <p:txBody>
          <a:bodyPr/>
          <a:lstStyle/>
          <a:p>
            <a:pPr>
              <a:buNone/>
            </a:pPr>
            <a:r>
              <a:rPr lang="pl-PL" sz="2400" dirty="0" smtClean="0">
                <a:latin typeface="Times New Roman" pitchFamily="18" charset="0"/>
                <a:cs typeface="Times New Roman" pitchFamily="18" charset="0"/>
              </a:rPr>
              <a:t>     Przez wieki kultura śląska mieszała się i czerpała z wpływów Słowian, Czech, Austrii i Niemiec.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Spowodowało to powstanie oryginalnej kultury z własnymi gwarami, strojami ludowymi oraz kuchnią. Ze względu na wielonarodowościowy charakter tej krainy, tutejsza kuchnia jest niejednolita w swym charakterze. Na Górnym Śląsku spożywane są potrawy typowo śląskie (tu powstałe lub tylko tu spożywane) oraz potrawy popularne również w krajach sąsiadujących, często znane tu pod śląską nazwą: np. </a:t>
            </a:r>
            <a:r>
              <a:rPr lang="pl-PL" sz="2400" dirty="0" err="1" smtClean="0">
                <a:latin typeface="Times New Roman" pitchFamily="18" charset="0"/>
                <a:cs typeface="Times New Roman" pitchFamily="18" charset="0"/>
              </a:rPr>
              <a:t>krepel</a:t>
            </a:r>
            <a:r>
              <a:rPr lang="pl-PL" sz="2400" dirty="0" smtClean="0">
                <a:latin typeface="Times New Roman" pitchFamily="18" charset="0"/>
                <a:cs typeface="Times New Roman" pitchFamily="18" charset="0"/>
              </a:rPr>
              <a:t> (pączek) czy buchta (kluski na parze). Często spotykanym zjawiskiem jest przypisywanie Ślązakom jako dania regionalnego rolady wraz z kluskami śląskimi i modrą kapustą (często jako pierwsze danie jest </a:t>
            </a:r>
            <a:r>
              <a:rPr lang="pl-PL" sz="2400" dirty="0" err="1" smtClean="0">
                <a:latin typeface="Times New Roman" pitchFamily="18" charset="0"/>
                <a:cs typeface="Times New Roman" pitchFamily="18" charset="0"/>
              </a:rPr>
              <a:t>nudelzupa</a:t>
            </a:r>
            <a:r>
              <a:rPr lang="pl-PL" sz="2400" dirty="0" smtClean="0">
                <a:latin typeface="Times New Roman" pitchFamily="18" charset="0"/>
                <a:cs typeface="Times New Roman" pitchFamily="18" charset="0"/>
              </a:rPr>
              <a:t>).  </a:t>
            </a:r>
          </a:p>
          <a:p>
            <a:endParaRPr lang="pl-PL" sz="20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3"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idx="4294967295"/>
          </p:nvPr>
        </p:nvSpPr>
        <p:spPr>
          <a:xfrm>
            <a:off x="1371600" y="274638"/>
            <a:ext cx="7772400" cy="1143000"/>
          </a:xfrm>
        </p:spPr>
        <p:txBody>
          <a:bodyPr/>
          <a:lstStyle/>
          <a:p>
            <a:r>
              <a:rPr lang="pl-PL" dirty="0" smtClean="0"/>
              <a:t/>
            </a:r>
            <a:br>
              <a:rPr lang="pl-PL" dirty="0" smtClean="0"/>
            </a:br>
            <a:endParaRPr lang="pl-PL" dirty="0"/>
          </a:p>
        </p:txBody>
      </p:sp>
      <p:sp>
        <p:nvSpPr>
          <p:cNvPr id="5" name="pole tekstowe 4"/>
          <p:cNvSpPr txBox="1"/>
          <p:nvPr/>
        </p:nvSpPr>
        <p:spPr>
          <a:xfrm>
            <a:off x="1357290" y="285728"/>
            <a:ext cx="2857520" cy="1815882"/>
          </a:xfrm>
          <a:prstGeom prst="rect">
            <a:avLst/>
          </a:prstGeom>
          <a:noFill/>
        </p:spPr>
        <p:txBody>
          <a:bodyPr wrap="square" rtlCol="0">
            <a:spAutoFit/>
          </a:bodyPr>
          <a:lstStyle/>
          <a:p>
            <a:r>
              <a:rPr lang="pl-PL" sz="3000" b="1" dirty="0" smtClean="0">
                <a:solidFill>
                  <a:srgbClr val="7030A0"/>
                </a:solidFill>
                <a:latin typeface="Times New Roman" pitchFamily="18" charset="0"/>
                <a:cs typeface="Times New Roman" pitchFamily="18" charset="0"/>
              </a:rPr>
              <a:t>Dania mięsne</a:t>
            </a:r>
            <a:r>
              <a:rPr lang="pl-PL" sz="3000" dirty="0" smtClean="0">
                <a:solidFill>
                  <a:srgbClr val="7030A0"/>
                </a:solidFill>
                <a:latin typeface="Times New Roman" pitchFamily="18" charset="0"/>
                <a:cs typeface="Times New Roman" pitchFamily="18" charset="0"/>
              </a:rPr>
              <a:t>:</a:t>
            </a:r>
            <a:br>
              <a:rPr lang="pl-PL" sz="3000" dirty="0" smtClean="0">
                <a:solidFill>
                  <a:srgbClr val="7030A0"/>
                </a:solidFill>
                <a:latin typeface="Times New Roman" pitchFamily="18" charset="0"/>
                <a:cs typeface="Times New Roman" pitchFamily="18" charset="0"/>
              </a:rPr>
            </a:br>
            <a:r>
              <a:rPr lang="pl-PL" sz="2200" dirty="0" smtClean="0">
                <a:solidFill>
                  <a:schemeClr val="tx1">
                    <a:lumMod val="50000"/>
                    <a:lumOff val="50000"/>
                  </a:schemeClr>
                </a:solidFill>
                <a:latin typeface="Times New Roman" pitchFamily="18" charset="0"/>
                <a:cs typeface="Times New Roman" pitchFamily="18" charset="0"/>
              </a:rPr>
              <a:t>-</a:t>
            </a:r>
            <a:r>
              <a:rPr lang="pl-PL" sz="2000" dirty="0" smtClean="0">
                <a:solidFill>
                  <a:schemeClr val="tx1">
                    <a:lumMod val="50000"/>
                    <a:lumOff val="50000"/>
                  </a:schemeClr>
                </a:solidFill>
                <a:latin typeface="Times New Roman" pitchFamily="18" charset="0"/>
                <a:cs typeface="Times New Roman" pitchFamily="18" charset="0"/>
              </a:rPr>
              <a:t>Rolada</a:t>
            </a:r>
          </a:p>
          <a:p>
            <a:pPr lvl="0">
              <a:buFontTx/>
              <a:buChar char="-"/>
            </a:pPr>
            <a:r>
              <a:rPr lang="pl-PL" sz="2000" dirty="0" err="1" smtClean="0">
                <a:solidFill>
                  <a:schemeClr val="tx1">
                    <a:lumMod val="50000"/>
                    <a:lumOff val="50000"/>
                  </a:schemeClr>
                </a:solidFill>
                <a:latin typeface="Times New Roman" pitchFamily="18" charset="0"/>
                <a:cs typeface="Times New Roman" pitchFamily="18" charset="0"/>
              </a:rPr>
              <a:t>Karminadle</a:t>
            </a:r>
            <a:endParaRPr lang="pl-PL" sz="2000" dirty="0" smtClean="0">
              <a:solidFill>
                <a:schemeClr val="tx1">
                  <a:lumMod val="50000"/>
                  <a:lumOff val="50000"/>
                </a:schemeClr>
              </a:solidFill>
              <a:latin typeface="Times New Roman" pitchFamily="18" charset="0"/>
              <a:cs typeface="Times New Roman" pitchFamily="18" charset="0"/>
            </a:endParaRPr>
          </a:p>
          <a:p>
            <a:pPr lvl="0">
              <a:buFontTx/>
              <a:buChar char="-"/>
            </a:pPr>
            <a:r>
              <a:rPr lang="pl-PL" sz="2000" dirty="0" smtClean="0">
                <a:solidFill>
                  <a:schemeClr val="tx1">
                    <a:lumMod val="50000"/>
                    <a:lumOff val="50000"/>
                  </a:schemeClr>
                </a:solidFill>
                <a:latin typeface="Times New Roman" pitchFamily="18" charset="0"/>
                <a:cs typeface="Times New Roman" pitchFamily="18" charset="0"/>
              </a:rPr>
              <a:t>Krupniok</a:t>
            </a:r>
          </a:p>
          <a:p>
            <a:pPr lvl="0">
              <a:buFontTx/>
              <a:buChar char="-"/>
            </a:pPr>
            <a:r>
              <a:rPr lang="pl-PL" sz="2000" dirty="0" err="1" smtClean="0">
                <a:solidFill>
                  <a:schemeClr val="tx1">
                    <a:lumMod val="50000"/>
                    <a:lumOff val="50000"/>
                  </a:schemeClr>
                </a:solidFill>
                <a:latin typeface="Times New Roman" pitchFamily="18" charset="0"/>
                <a:cs typeface="Times New Roman" pitchFamily="18" charset="0"/>
              </a:rPr>
              <a:t>Żymlok</a:t>
            </a:r>
            <a:endParaRPr lang="pl-PL" dirty="0"/>
          </a:p>
        </p:txBody>
      </p:sp>
      <p:sp>
        <p:nvSpPr>
          <p:cNvPr id="6" name="pole tekstowe 5"/>
          <p:cNvSpPr txBox="1"/>
          <p:nvPr/>
        </p:nvSpPr>
        <p:spPr>
          <a:xfrm>
            <a:off x="5286380" y="357166"/>
            <a:ext cx="2571768" cy="1169551"/>
          </a:xfrm>
          <a:prstGeom prst="rect">
            <a:avLst/>
          </a:prstGeom>
          <a:noFill/>
        </p:spPr>
        <p:txBody>
          <a:bodyPr wrap="square" rtlCol="0">
            <a:spAutoFit/>
          </a:bodyPr>
          <a:lstStyle/>
          <a:p>
            <a:r>
              <a:rPr lang="pl-PL" sz="3000" b="1" dirty="0" smtClean="0">
                <a:solidFill>
                  <a:srgbClr val="7030A0"/>
                </a:solidFill>
                <a:latin typeface="Times New Roman" pitchFamily="18" charset="0"/>
                <a:cs typeface="Times New Roman" pitchFamily="18" charset="0"/>
              </a:rPr>
              <a:t>Zupy:</a:t>
            </a:r>
          </a:p>
          <a:p>
            <a:pPr lvl="0">
              <a:buFontTx/>
              <a:buChar char="-"/>
            </a:pPr>
            <a:r>
              <a:rPr lang="pl-PL" sz="2000" dirty="0" smtClean="0">
                <a:solidFill>
                  <a:schemeClr val="tx1">
                    <a:lumMod val="50000"/>
                    <a:lumOff val="50000"/>
                  </a:schemeClr>
                </a:solidFill>
                <a:latin typeface="Times New Roman" pitchFamily="18" charset="0"/>
                <a:cs typeface="Times New Roman" pitchFamily="18" charset="0"/>
              </a:rPr>
              <a:t>Żur śląski</a:t>
            </a:r>
          </a:p>
          <a:p>
            <a:pPr lvl="0">
              <a:buFontTx/>
              <a:buChar char="-"/>
            </a:pPr>
            <a:r>
              <a:rPr lang="pl-PL" sz="2000" dirty="0" err="1" smtClean="0">
                <a:solidFill>
                  <a:schemeClr val="tx1">
                    <a:lumMod val="50000"/>
                    <a:lumOff val="50000"/>
                  </a:schemeClr>
                </a:solidFill>
                <a:latin typeface="Times New Roman" pitchFamily="18" charset="0"/>
                <a:cs typeface="Times New Roman" pitchFamily="18" charset="0"/>
              </a:rPr>
              <a:t>Wodzionka</a:t>
            </a:r>
            <a:r>
              <a:rPr lang="pl-PL" sz="2000" dirty="0" smtClean="0">
                <a:solidFill>
                  <a:schemeClr val="tx1">
                    <a:lumMod val="50000"/>
                    <a:lumOff val="50000"/>
                  </a:schemeClr>
                </a:solidFill>
                <a:latin typeface="Times New Roman" pitchFamily="18" charset="0"/>
                <a:cs typeface="Times New Roman" pitchFamily="18" charset="0"/>
              </a:rPr>
              <a:t>, </a:t>
            </a:r>
            <a:r>
              <a:rPr lang="pl-PL" sz="2000" dirty="0" err="1" smtClean="0">
                <a:solidFill>
                  <a:schemeClr val="tx1">
                    <a:lumMod val="50000"/>
                    <a:lumOff val="50000"/>
                  </a:schemeClr>
                </a:solidFill>
                <a:latin typeface="Times New Roman" pitchFamily="18" charset="0"/>
                <a:cs typeface="Times New Roman" pitchFamily="18" charset="0"/>
              </a:rPr>
              <a:t>brotzupa</a:t>
            </a:r>
            <a:endParaRPr lang="pl-PL" sz="2000" dirty="0" smtClean="0">
              <a:solidFill>
                <a:schemeClr val="tx1">
                  <a:lumMod val="50000"/>
                  <a:lumOff val="50000"/>
                </a:schemeClr>
              </a:solidFill>
              <a:latin typeface="Times New Roman" pitchFamily="18" charset="0"/>
              <a:cs typeface="Times New Roman" pitchFamily="18" charset="0"/>
            </a:endParaRPr>
          </a:p>
        </p:txBody>
      </p:sp>
      <p:sp>
        <p:nvSpPr>
          <p:cNvPr id="9" name="pole tekstowe 8"/>
          <p:cNvSpPr txBox="1"/>
          <p:nvPr/>
        </p:nvSpPr>
        <p:spPr>
          <a:xfrm>
            <a:off x="1285852" y="1857364"/>
            <a:ext cx="4071966" cy="2431435"/>
          </a:xfrm>
          <a:prstGeom prst="rect">
            <a:avLst/>
          </a:prstGeom>
          <a:noFill/>
        </p:spPr>
        <p:txBody>
          <a:bodyPr wrap="square" rtlCol="0">
            <a:spAutoFit/>
          </a:bodyPr>
          <a:lstStyle/>
          <a:p>
            <a:pPr lvl="0"/>
            <a:r>
              <a:rPr lang="pl-PL" sz="3200" dirty="0" smtClean="0">
                <a:solidFill>
                  <a:srgbClr val="7030A0"/>
                </a:solidFill>
              </a:rPr>
              <a:t>	</a:t>
            </a:r>
            <a:r>
              <a:rPr lang="pl-PL" sz="3200" b="1" dirty="0" smtClean="0">
                <a:solidFill>
                  <a:srgbClr val="7030A0"/>
                </a:solidFill>
                <a:latin typeface="Times New Roman" pitchFamily="18" charset="0"/>
                <a:cs typeface="Times New Roman" pitchFamily="18" charset="0"/>
              </a:rPr>
              <a:t>		</a:t>
            </a:r>
            <a:r>
              <a:rPr lang="pl-PL" sz="3000" b="1" dirty="0" smtClean="0">
                <a:solidFill>
                  <a:srgbClr val="7030A0"/>
                </a:solidFill>
                <a:latin typeface="Times New Roman" pitchFamily="18" charset="0"/>
                <a:cs typeface="Times New Roman" pitchFamily="18" charset="0"/>
              </a:rPr>
              <a:t>Inne:</a:t>
            </a:r>
            <a:endParaRPr lang="pl-PL" sz="3000" dirty="0" smtClean="0">
              <a:latin typeface="Times New Roman" pitchFamily="18" charset="0"/>
              <a:cs typeface="Times New Roman" pitchFamily="18" charset="0"/>
            </a:endParaRPr>
          </a:p>
          <a:p>
            <a:pPr lvl="0">
              <a:buFontTx/>
              <a:buChar char="-"/>
            </a:pPr>
            <a:r>
              <a:rPr lang="pl-PL" sz="2000" dirty="0" err="1" smtClean="0">
                <a:solidFill>
                  <a:schemeClr val="tx1">
                    <a:lumMod val="50000"/>
                    <a:lumOff val="50000"/>
                  </a:schemeClr>
                </a:solidFill>
                <a:latin typeface="Times New Roman" pitchFamily="18" charset="0"/>
                <a:cs typeface="Times New Roman" pitchFamily="18" charset="0"/>
              </a:rPr>
              <a:t>Ciapkapusta</a:t>
            </a:r>
            <a:r>
              <a:rPr lang="pl-PL" sz="2000" dirty="0" smtClean="0">
                <a:solidFill>
                  <a:schemeClr val="tx1">
                    <a:lumMod val="50000"/>
                    <a:lumOff val="50000"/>
                  </a:schemeClr>
                </a:solidFill>
                <a:latin typeface="Times New Roman" pitchFamily="18" charset="0"/>
                <a:cs typeface="Times New Roman" pitchFamily="18" charset="0"/>
              </a:rPr>
              <a:t>, inaczej </a:t>
            </a:r>
            <a:r>
              <a:rPr lang="pl-PL" sz="2000" dirty="0" err="1" smtClean="0">
                <a:solidFill>
                  <a:schemeClr val="tx1">
                    <a:lumMod val="50000"/>
                    <a:lumOff val="50000"/>
                  </a:schemeClr>
                </a:solidFill>
                <a:latin typeface="Times New Roman" pitchFamily="18" charset="0"/>
                <a:cs typeface="Times New Roman" pitchFamily="18" charset="0"/>
              </a:rPr>
              <a:t>panszkraut</a:t>
            </a:r>
            <a:endParaRPr lang="pl-PL" sz="2000" dirty="0" smtClean="0">
              <a:solidFill>
                <a:schemeClr val="tx1">
                  <a:lumMod val="50000"/>
                  <a:lumOff val="50000"/>
                </a:schemeClr>
              </a:solidFill>
              <a:latin typeface="Times New Roman" pitchFamily="18" charset="0"/>
              <a:cs typeface="Times New Roman" pitchFamily="18" charset="0"/>
            </a:endParaRPr>
          </a:p>
          <a:p>
            <a:pPr lvl="0">
              <a:buFontTx/>
              <a:buChar char="-"/>
            </a:pPr>
            <a:r>
              <a:rPr lang="pl-PL" sz="2000" dirty="0" smtClean="0">
                <a:solidFill>
                  <a:schemeClr val="tx1">
                    <a:lumMod val="50000"/>
                    <a:lumOff val="50000"/>
                  </a:schemeClr>
                </a:solidFill>
                <a:latin typeface="Times New Roman" pitchFamily="18" charset="0"/>
                <a:cs typeface="Times New Roman" pitchFamily="18" charset="0"/>
              </a:rPr>
              <a:t> Dziubany placek</a:t>
            </a:r>
          </a:p>
          <a:p>
            <a:pPr lvl="0">
              <a:buFontTx/>
              <a:buChar char="-"/>
            </a:pPr>
            <a:r>
              <a:rPr lang="pl-PL" sz="2000" dirty="0" err="1" smtClean="0">
                <a:solidFill>
                  <a:schemeClr val="tx1">
                    <a:lumMod val="50000"/>
                    <a:lumOff val="50000"/>
                  </a:schemeClr>
                </a:solidFill>
                <a:latin typeface="Times New Roman" pitchFamily="18" charset="0"/>
                <a:cs typeface="Times New Roman" pitchFamily="18" charset="0"/>
              </a:rPr>
              <a:t>Hauskyjza</a:t>
            </a:r>
            <a:endParaRPr lang="pl-PL" sz="2000" dirty="0" smtClean="0">
              <a:solidFill>
                <a:schemeClr val="tx1">
                  <a:lumMod val="50000"/>
                  <a:lumOff val="50000"/>
                </a:schemeClr>
              </a:solidFill>
              <a:latin typeface="Times New Roman" pitchFamily="18" charset="0"/>
              <a:cs typeface="Times New Roman" pitchFamily="18" charset="0"/>
            </a:endParaRPr>
          </a:p>
          <a:p>
            <a:pPr lvl="0">
              <a:buFontTx/>
              <a:buChar char="-"/>
            </a:pPr>
            <a:r>
              <a:rPr lang="pl-PL" sz="2000" dirty="0" smtClean="0">
                <a:solidFill>
                  <a:schemeClr val="tx1">
                    <a:lumMod val="50000"/>
                    <a:lumOff val="50000"/>
                  </a:schemeClr>
                </a:solidFill>
                <a:latin typeface="Times New Roman" pitchFamily="18" charset="0"/>
                <a:cs typeface="Times New Roman" pitchFamily="18" charset="0"/>
              </a:rPr>
              <a:t>Kluski czarne</a:t>
            </a:r>
          </a:p>
          <a:p>
            <a:pPr lvl="0">
              <a:buFontTx/>
              <a:buChar char="-"/>
            </a:pPr>
            <a:r>
              <a:rPr lang="pl-PL" sz="2000" dirty="0" smtClean="0">
                <a:solidFill>
                  <a:schemeClr val="tx1">
                    <a:lumMod val="50000"/>
                    <a:lumOff val="50000"/>
                  </a:schemeClr>
                </a:solidFill>
                <a:latin typeface="Times New Roman" pitchFamily="18" charset="0"/>
                <a:cs typeface="Times New Roman" pitchFamily="18" charset="0"/>
              </a:rPr>
              <a:t>Kluski śląskie</a:t>
            </a:r>
          </a:p>
          <a:p>
            <a:pPr>
              <a:buFontTx/>
              <a:buChar char="-"/>
            </a:pPr>
            <a:r>
              <a:rPr lang="pl-PL" sz="2000" dirty="0" smtClean="0">
                <a:solidFill>
                  <a:schemeClr val="tx1">
                    <a:lumMod val="50000"/>
                    <a:lumOff val="50000"/>
                  </a:schemeClr>
                </a:solidFill>
                <a:latin typeface="Times New Roman" pitchFamily="18" charset="0"/>
                <a:cs typeface="Times New Roman" pitchFamily="18" charset="0"/>
              </a:rPr>
              <a:t>Modra kapusta</a:t>
            </a:r>
            <a:endParaRPr lang="pl-PL" dirty="0">
              <a:solidFill>
                <a:schemeClr val="tx1">
                  <a:lumMod val="50000"/>
                  <a:lumOff val="50000"/>
                </a:schemeClr>
              </a:solidFill>
            </a:endParaRPr>
          </a:p>
        </p:txBody>
      </p:sp>
      <p:sp>
        <p:nvSpPr>
          <p:cNvPr id="10" name="pole tekstowe 9"/>
          <p:cNvSpPr txBox="1"/>
          <p:nvPr/>
        </p:nvSpPr>
        <p:spPr>
          <a:xfrm>
            <a:off x="5072066" y="2214554"/>
            <a:ext cx="3286148" cy="1938992"/>
          </a:xfrm>
          <a:prstGeom prst="rect">
            <a:avLst/>
          </a:prstGeom>
          <a:noFill/>
        </p:spPr>
        <p:txBody>
          <a:bodyPr wrap="square" rtlCol="0">
            <a:spAutoFit/>
          </a:bodyPr>
          <a:lstStyle/>
          <a:p>
            <a:pPr lvl="0"/>
            <a:r>
              <a:rPr lang="pl-PL" sz="2000" dirty="0" smtClean="0">
                <a:solidFill>
                  <a:schemeClr val="tx1">
                    <a:lumMod val="50000"/>
                    <a:lumOff val="50000"/>
                  </a:schemeClr>
                </a:solidFill>
                <a:latin typeface="Times New Roman" pitchFamily="18" charset="0"/>
                <a:cs typeface="Times New Roman" pitchFamily="18" charset="0"/>
              </a:rPr>
              <a:t>-Makówki</a:t>
            </a:r>
          </a:p>
          <a:p>
            <a:pPr lvl="0"/>
            <a:r>
              <a:rPr lang="pl-PL" sz="2000" dirty="0" smtClean="0">
                <a:solidFill>
                  <a:schemeClr val="tx1">
                    <a:lumMod val="50000"/>
                    <a:lumOff val="50000"/>
                  </a:schemeClr>
                </a:solidFill>
                <a:latin typeface="Times New Roman" pitchFamily="18" charset="0"/>
                <a:cs typeface="Times New Roman" pitchFamily="18" charset="0"/>
              </a:rPr>
              <a:t>-</a:t>
            </a:r>
            <a:r>
              <a:rPr lang="pl-PL" sz="2000" dirty="0" err="1" smtClean="0">
                <a:solidFill>
                  <a:schemeClr val="tx1">
                    <a:lumMod val="50000"/>
                    <a:lumOff val="50000"/>
                  </a:schemeClr>
                </a:solidFill>
                <a:latin typeface="Times New Roman" pitchFamily="18" charset="0"/>
                <a:cs typeface="Times New Roman" pitchFamily="18" charset="0"/>
              </a:rPr>
              <a:t>Szałot</a:t>
            </a:r>
            <a:r>
              <a:rPr lang="pl-PL" sz="2000" dirty="0" smtClean="0">
                <a:solidFill>
                  <a:schemeClr val="tx1">
                    <a:lumMod val="50000"/>
                    <a:lumOff val="50000"/>
                  </a:schemeClr>
                </a:solidFill>
                <a:latin typeface="Times New Roman" pitchFamily="18" charset="0"/>
                <a:cs typeface="Times New Roman" pitchFamily="18" charset="0"/>
              </a:rPr>
              <a:t> śląski</a:t>
            </a:r>
          </a:p>
          <a:p>
            <a:pPr lvl="0"/>
            <a:r>
              <a:rPr lang="pl-PL" sz="2000" dirty="0" smtClean="0">
                <a:solidFill>
                  <a:schemeClr val="tx1">
                    <a:lumMod val="50000"/>
                    <a:lumOff val="50000"/>
                  </a:schemeClr>
                </a:solidFill>
                <a:latin typeface="Times New Roman" pitchFamily="18" charset="0"/>
                <a:cs typeface="Times New Roman" pitchFamily="18" charset="0"/>
              </a:rPr>
              <a:t>-</a:t>
            </a:r>
            <a:r>
              <a:rPr lang="pl-PL" sz="2000" dirty="0" err="1" smtClean="0">
                <a:solidFill>
                  <a:schemeClr val="tx1">
                    <a:lumMod val="50000"/>
                    <a:lumOff val="50000"/>
                  </a:schemeClr>
                </a:solidFill>
                <a:latin typeface="Times New Roman" pitchFamily="18" charset="0"/>
                <a:cs typeface="Times New Roman" pitchFamily="18" charset="0"/>
              </a:rPr>
              <a:t>Szpajza</a:t>
            </a:r>
            <a:endParaRPr lang="pl-PL" sz="2000" dirty="0" smtClean="0">
              <a:solidFill>
                <a:schemeClr val="tx1">
                  <a:lumMod val="50000"/>
                  <a:lumOff val="50000"/>
                </a:schemeClr>
              </a:solidFill>
              <a:latin typeface="Times New Roman" pitchFamily="18" charset="0"/>
              <a:cs typeface="Times New Roman" pitchFamily="18" charset="0"/>
            </a:endParaRPr>
          </a:p>
          <a:p>
            <a:pPr lvl="0"/>
            <a:r>
              <a:rPr lang="pl-PL" sz="2000" dirty="0" smtClean="0">
                <a:solidFill>
                  <a:schemeClr val="tx1">
                    <a:lumMod val="50000"/>
                    <a:lumOff val="50000"/>
                  </a:schemeClr>
                </a:solidFill>
                <a:latin typeface="Times New Roman" pitchFamily="18" charset="0"/>
                <a:cs typeface="Times New Roman" pitchFamily="18" charset="0"/>
              </a:rPr>
              <a:t>-</a:t>
            </a:r>
            <a:r>
              <a:rPr lang="pl-PL" sz="2000" dirty="0" err="1" smtClean="0">
                <a:solidFill>
                  <a:schemeClr val="tx1">
                    <a:lumMod val="50000"/>
                    <a:lumOff val="50000"/>
                  </a:schemeClr>
                </a:solidFill>
                <a:latin typeface="Times New Roman" pitchFamily="18" charset="0"/>
                <a:cs typeface="Times New Roman" pitchFamily="18" charset="0"/>
              </a:rPr>
              <a:t>Zista</a:t>
            </a:r>
            <a:endParaRPr lang="pl-PL" sz="2000" dirty="0" smtClean="0">
              <a:solidFill>
                <a:schemeClr val="tx1">
                  <a:lumMod val="50000"/>
                  <a:lumOff val="50000"/>
                </a:schemeClr>
              </a:solidFill>
              <a:latin typeface="Times New Roman" pitchFamily="18" charset="0"/>
              <a:cs typeface="Times New Roman" pitchFamily="18" charset="0"/>
            </a:endParaRPr>
          </a:p>
          <a:p>
            <a:pPr lvl="0"/>
            <a:r>
              <a:rPr lang="pl-PL" sz="2000" dirty="0" smtClean="0">
                <a:solidFill>
                  <a:schemeClr val="tx1">
                    <a:lumMod val="50000"/>
                    <a:lumOff val="50000"/>
                  </a:schemeClr>
                </a:solidFill>
                <a:latin typeface="Times New Roman" pitchFamily="18" charset="0"/>
                <a:cs typeface="Times New Roman" pitchFamily="18" charset="0"/>
              </a:rPr>
              <a:t>-Moczka</a:t>
            </a:r>
          </a:p>
          <a:p>
            <a:r>
              <a:rPr lang="pl-PL" sz="2000" dirty="0" smtClean="0">
                <a:solidFill>
                  <a:schemeClr val="tx1">
                    <a:lumMod val="50000"/>
                    <a:lumOff val="50000"/>
                  </a:schemeClr>
                </a:solidFill>
                <a:latin typeface="Times New Roman" pitchFamily="18" charset="0"/>
                <a:cs typeface="Times New Roman" pitchFamily="18" charset="0"/>
              </a:rPr>
              <a:t>-</a:t>
            </a:r>
            <a:r>
              <a:rPr lang="pl-PL" sz="2000" dirty="0" err="1" smtClean="0">
                <a:solidFill>
                  <a:schemeClr val="tx1">
                    <a:lumMod val="50000"/>
                    <a:lumOff val="50000"/>
                  </a:schemeClr>
                </a:solidFill>
                <a:latin typeface="Times New Roman" pitchFamily="18" charset="0"/>
                <a:cs typeface="Times New Roman" pitchFamily="18" charset="0"/>
              </a:rPr>
              <a:t>Krepel</a:t>
            </a:r>
            <a:endParaRPr lang="pl-PL" sz="2400" dirty="0" smtClean="0">
              <a:solidFill>
                <a:schemeClr val="tx1">
                  <a:lumMod val="50000"/>
                  <a:lumOff val="50000"/>
                </a:schemeClr>
              </a:solidFill>
            </a:endParaRPr>
          </a:p>
        </p:txBody>
      </p:sp>
      <p:sp>
        <p:nvSpPr>
          <p:cNvPr id="12" name="pole tekstowe 11"/>
          <p:cNvSpPr txBox="1"/>
          <p:nvPr/>
        </p:nvSpPr>
        <p:spPr>
          <a:xfrm>
            <a:off x="214282" y="4572008"/>
            <a:ext cx="8501122" cy="1969770"/>
          </a:xfrm>
          <a:prstGeom prst="rect">
            <a:avLst/>
          </a:prstGeom>
          <a:noFill/>
        </p:spPr>
        <p:txBody>
          <a:bodyPr wrap="square" rtlCol="0">
            <a:spAutoFit/>
          </a:bodyPr>
          <a:lstStyle/>
          <a:p>
            <a:pPr algn="ctr"/>
            <a:r>
              <a:rPr lang="pl-PL" sz="2600" dirty="0" smtClean="0">
                <a:latin typeface="Times New Roman" pitchFamily="18" charset="0"/>
                <a:cs typeface="Times New Roman" pitchFamily="18" charset="0"/>
              </a:rPr>
              <a:t>Podczas różnorodnych zajęć i okazji dzieci poznały różne dania śląskie tj. </a:t>
            </a:r>
            <a:r>
              <a:rPr lang="pl-PL" sz="2600" dirty="0" err="1" smtClean="0">
                <a:latin typeface="Times New Roman" pitchFamily="18" charset="0"/>
                <a:cs typeface="Times New Roman" pitchFamily="18" charset="0"/>
              </a:rPr>
              <a:t>wodziona</a:t>
            </a:r>
            <a:r>
              <a:rPr lang="pl-PL" sz="2600" dirty="0" smtClean="0">
                <a:latin typeface="Times New Roman" pitchFamily="18" charset="0"/>
                <a:cs typeface="Times New Roman" pitchFamily="18" charset="0"/>
              </a:rPr>
              <a:t>, </a:t>
            </a:r>
            <a:r>
              <a:rPr lang="pl-PL" sz="2600" dirty="0" err="1" smtClean="0">
                <a:latin typeface="Times New Roman" pitchFamily="18" charset="0"/>
                <a:cs typeface="Times New Roman" pitchFamily="18" charset="0"/>
              </a:rPr>
              <a:t>chlyb</a:t>
            </a:r>
            <a:r>
              <a:rPr lang="pl-PL" sz="2600" dirty="0" smtClean="0">
                <a:latin typeface="Times New Roman" pitchFamily="18" charset="0"/>
                <a:cs typeface="Times New Roman" pitchFamily="18" charset="0"/>
              </a:rPr>
              <a:t> ze </a:t>
            </a:r>
            <a:r>
              <a:rPr lang="pl-PL" sz="2600" dirty="0" err="1" smtClean="0">
                <a:latin typeface="Times New Roman" pitchFamily="18" charset="0"/>
                <a:cs typeface="Times New Roman" pitchFamily="18" charset="0"/>
              </a:rPr>
              <a:t>smalcam</a:t>
            </a:r>
            <a:r>
              <a:rPr lang="pl-PL" sz="2600" dirty="0" smtClean="0">
                <a:latin typeface="Times New Roman" pitchFamily="18" charset="0"/>
                <a:cs typeface="Times New Roman" pitchFamily="18" charset="0"/>
              </a:rPr>
              <a:t>, żur śląski, </a:t>
            </a:r>
            <a:r>
              <a:rPr lang="pl-PL" sz="2600" dirty="0" err="1" smtClean="0">
                <a:latin typeface="Times New Roman" pitchFamily="18" charset="0"/>
                <a:cs typeface="Times New Roman" pitchFamily="18" charset="0"/>
              </a:rPr>
              <a:t>szałot</a:t>
            </a:r>
            <a:r>
              <a:rPr lang="pl-PL" sz="2600" dirty="0" smtClean="0">
                <a:latin typeface="Times New Roman" pitchFamily="18" charset="0"/>
                <a:cs typeface="Times New Roman" pitchFamily="18" charset="0"/>
              </a:rPr>
              <a:t>, a na osłodę kosztowały </a:t>
            </a:r>
            <a:r>
              <a:rPr lang="pl-PL" sz="2600" dirty="0" err="1" smtClean="0">
                <a:latin typeface="Times New Roman" pitchFamily="18" charset="0"/>
                <a:cs typeface="Times New Roman" pitchFamily="18" charset="0"/>
              </a:rPr>
              <a:t>kołocza</a:t>
            </a:r>
            <a:r>
              <a:rPr lang="pl-PL" sz="2600" dirty="0" smtClean="0">
                <a:latin typeface="Times New Roman" pitchFamily="18" charset="0"/>
                <a:cs typeface="Times New Roman" pitchFamily="18" charset="0"/>
              </a:rPr>
              <a:t> śląskiego. Niektóre potrawy samodzielnie przygotowywały w przedszkolu. </a:t>
            </a:r>
          </a:p>
          <a:p>
            <a:endParaRPr lang="pl-PL" dirty="0"/>
          </a:p>
        </p:txBody>
      </p:sp>
    </p:spTree>
  </p:cSld>
  <p:clrMapOvr>
    <a:masterClrMapping/>
  </p:clrMapOvr>
  <p:transition>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85786" y="2071678"/>
            <a:ext cx="2928958" cy="1143000"/>
          </a:xfrm>
        </p:spPr>
        <p:txBody>
          <a:bodyPr/>
          <a:lstStyle/>
          <a:p>
            <a:r>
              <a:rPr lang="pl-PL" sz="3200" b="1" i="1" dirty="0" err="1" smtClean="0">
                <a:solidFill>
                  <a:srgbClr val="002060"/>
                </a:solidFill>
              </a:rPr>
              <a:t>Wodzionka</a:t>
            </a:r>
            <a:r>
              <a:rPr lang="pl-PL" sz="2800" b="1" dirty="0" smtClean="0">
                <a:solidFill>
                  <a:srgbClr val="002060"/>
                </a:solidFill>
              </a:rPr>
              <a:t/>
            </a:r>
            <a:br>
              <a:rPr lang="pl-PL" sz="2800" b="1" dirty="0" smtClean="0">
                <a:solidFill>
                  <a:srgbClr val="002060"/>
                </a:solidFill>
              </a:rPr>
            </a:br>
            <a:r>
              <a:rPr lang="pl-PL" sz="2800" b="1" dirty="0" smtClean="0">
                <a:solidFill>
                  <a:srgbClr val="002060"/>
                </a:solidFill>
              </a:rPr>
              <a:t/>
            </a:r>
            <a:br>
              <a:rPr lang="pl-PL" sz="2800" b="1" dirty="0" smtClean="0">
                <a:solidFill>
                  <a:srgbClr val="002060"/>
                </a:solidFill>
              </a:rPr>
            </a:br>
            <a:r>
              <a:rPr lang="pl-PL" sz="2800" dirty="0" smtClean="0">
                <a:solidFill>
                  <a:srgbClr val="002060"/>
                </a:solidFill>
                <a:latin typeface="Times New Roman" pitchFamily="18" charset="0"/>
                <a:cs typeface="Times New Roman" pitchFamily="18" charset="0"/>
              </a:rPr>
              <a:t> </a:t>
            </a:r>
            <a:r>
              <a:rPr lang="pl-PL" sz="2800" dirty="0" smtClean="0">
                <a:latin typeface="Times New Roman" pitchFamily="18" charset="0"/>
                <a:cs typeface="Times New Roman" pitchFamily="18" charset="0"/>
              </a:rPr>
              <a:t>zupa z wody.</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Ta zupa fest </a:t>
            </a:r>
            <a:r>
              <a:rPr lang="pl-PL" sz="2800" dirty="0" err="1" smtClean="0">
                <a:latin typeface="Times New Roman" pitchFamily="18" charset="0"/>
                <a:cs typeface="Times New Roman" pitchFamily="18" charset="0"/>
              </a:rPr>
              <a:t>lubiom</a:t>
            </a:r>
            <a:r>
              <a:rPr lang="pl-PL" sz="2800" dirty="0" smtClean="0">
                <a:latin typeface="Times New Roman" pitchFamily="18" charset="0"/>
                <a:cs typeface="Times New Roman" pitchFamily="18" charset="0"/>
              </a:rPr>
              <a:t> dziecka,</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 a robi się </a:t>
            </a:r>
            <a:r>
              <a:rPr lang="pl-PL" sz="2800" dirty="0" err="1" smtClean="0">
                <a:latin typeface="Times New Roman" pitchFamily="18" charset="0"/>
                <a:cs typeface="Times New Roman" pitchFamily="18" charset="0"/>
              </a:rPr>
              <a:t>jom</a:t>
            </a:r>
            <a:r>
              <a:rPr lang="pl-PL" sz="2800" dirty="0" smtClean="0">
                <a:latin typeface="Times New Roman" pitchFamily="18" charset="0"/>
                <a:cs typeface="Times New Roman" pitchFamily="18" charset="0"/>
              </a:rPr>
              <a:t> </a:t>
            </a:r>
            <a:r>
              <a:rPr lang="pl-PL" sz="2800" dirty="0" err="1" smtClean="0">
                <a:latin typeface="Times New Roman" pitchFamily="18" charset="0"/>
                <a:cs typeface="Times New Roman" pitchFamily="18" charset="0"/>
              </a:rPr>
              <a:t>yno</a:t>
            </a:r>
            <a:r>
              <a:rPr lang="pl-PL" sz="2800" dirty="0" smtClean="0">
                <a:latin typeface="Times New Roman" pitchFamily="18" charset="0"/>
                <a:cs typeface="Times New Roman" pitchFamily="18" charset="0"/>
              </a:rPr>
              <a:t> kole dwie minutki. </a:t>
            </a:r>
            <a:endParaRPr lang="pl-PL" sz="2800" dirty="0">
              <a:latin typeface="Times New Roman" pitchFamily="18" charset="0"/>
              <a:cs typeface="Times New Roman" pitchFamily="18" charset="0"/>
            </a:endParaRPr>
          </a:p>
        </p:txBody>
      </p:sp>
      <p:pic>
        <p:nvPicPr>
          <p:cNvPr id="4" name="Symbol zastępczy zawartości 3" descr="CCI20140505.jpg"/>
          <p:cNvPicPr>
            <a:picLocks noGrp="1" noChangeAspect="1"/>
          </p:cNvPicPr>
          <p:nvPr>
            <p:ph idx="1"/>
          </p:nvPr>
        </p:nvPicPr>
        <p:blipFill>
          <a:blip r:embed="rId2" cstate="print"/>
          <a:stretch>
            <a:fillRect/>
          </a:stretch>
        </p:blipFill>
        <p:spPr>
          <a:xfrm>
            <a:off x="3714744" y="0"/>
            <a:ext cx="5429256" cy="6858000"/>
          </a:xfrm>
        </p:spPr>
      </p:pic>
    </p:spTree>
  </p:cSld>
  <p:clrMapOvr>
    <a:masterClrMapping/>
  </p:clrMapOvr>
  <p:transition>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SAM_5488.JPG"/>
          <p:cNvPicPr>
            <a:picLocks noChangeAspect="1"/>
          </p:cNvPicPr>
          <p:nvPr/>
        </p:nvPicPr>
        <p:blipFill>
          <a:blip r:embed="rId2" cstate="print"/>
          <a:stretch>
            <a:fillRect/>
          </a:stretch>
        </p:blipFill>
        <p:spPr>
          <a:xfrm>
            <a:off x="0" y="3214686"/>
            <a:ext cx="4857752" cy="3482579"/>
          </a:xfrm>
          <a:prstGeom prst="rect">
            <a:avLst/>
          </a:prstGeom>
        </p:spPr>
      </p:pic>
      <p:pic>
        <p:nvPicPr>
          <p:cNvPr id="4" name="Obraz 3" descr="SAM_5478.JPG"/>
          <p:cNvPicPr>
            <a:picLocks noChangeAspect="1"/>
          </p:cNvPicPr>
          <p:nvPr/>
        </p:nvPicPr>
        <p:blipFill>
          <a:blip r:embed="rId3" cstate="print"/>
          <a:stretch>
            <a:fillRect/>
          </a:stretch>
        </p:blipFill>
        <p:spPr>
          <a:xfrm>
            <a:off x="428596" y="0"/>
            <a:ext cx="4429124" cy="3321843"/>
          </a:xfrm>
          <a:prstGeom prst="rect">
            <a:avLst/>
          </a:prstGeom>
        </p:spPr>
      </p:pic>
      <p:pic>
        <p:nvPicPr>
          <p:cNvPr id="7" name="Obraz 6" descr="SAM_5482.JPG"/>
          <p:cNvPicPr>
            <a:picLocks noChangeAspect="1"/>
          </p:cNvPicPr>
          <p:nvPr/>
        </p:nvPicPr>
        <p:blipFill>
          <a:blip r:embed="rId4" cstate="print"/>
          <a:stretch>
            <a:fillRect/>
          </a:stretch>
        </p:blipFill>
        <p:spPr>
          <a:xfrm>
            <a:off x="4857752" y="428604"/>
            <a:ext cx="4286248" cy="5572140"/>
          </a:xfrm>
          <a:prstGeom prst="rect">
            <a:avLst/>
          </a:prstGeom>
        </p:spPr>
      </p:pic>
    </p:spTree>
  </p:cSld>
  <p:clrMapOvr>
    <a:masterClrMapping/>
  </p:clrMapOvr>
  <p:transition>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SAM_5498.JPG"/>
          <p:cNvPicPr>
            <a:picLocks noChangeAspect="1"/>
          </p:cNvPicPr>
          <p:nvPr/>
        </p:nvPicPr>
        <p:blipFill>
          <a:blip r:embed="rId2" cstate="print"/>
          <a:stretch>
            <a:fillRect/>
          </a:stretch>
        </p:blipFill>
        <p:spPr>
          <a:xfrm>
            <a:off x="0" y="0"/>
            <a:ext cx="3964791" cy="5286388"/>
          </a:xfrm>
          <a:prstGeom prst="rect">
            <a:avLst/>
          </a:prstGeom>
        </p:spPr>
      </p:pic>
      <p:pic>
        <p:nvPicPr>
          <p:cNvPr id="3" name="Obraz 2" descr="SAM_5510.JPG"/>
          <p:cNvPicPr>
            <a:picLocks noChangeAspect="1"/>
          </p:cNvPicPr>
          <p:nvPr/>
        </p:nvPicPr>
        <p:blipFill>
          <a:blip r:embed="rId3" cstate="print"/>
          <a:stretch>
            <a:fillRect/>
          </a:stretch>
        </p:blipFill>
        <p:spPr>
          <a:xfrm>
            <a:off x="4000496" y="2928934"/>
            <a:ext cx="5143504" cy="3929066"/>
          </a:xfrm>
          <a:prstGeom prst="rect">
            <a:avLst/>
          </a:prstGeom>
        </p:spPr>
      </p:pic>
    </p:spTree>
  </p:cSld>
  <p:clrMapOvr>
    <a:masterClrMapping/>
  </p:clrMapOvr>
  <p:transition>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500042"/>
            <a:ext cx="8329642" cy="3297238"/>
          </a:xfrm>
        </p:spPr>
        <p:txBody>
          <a:bodyPr/>
          <a:lstStyle/>
          <a:p>
            <a:r>
              <a:rPr lang="pl-PL" sz="3200" b="1" dirty="0" err="1" smtClean="0">
                <a:solidFill>
                  <a:srgbClr val="002060"/>
                </a:solidFill>
                <a:latin typeface="Times New Roman" pitchFamily="18" charset="0"/>
                <a:cs typeface="Times New Roman" pitchFamily="18" charset="0"/>
              </a:rPr>
              <a:t>Szałot</a:t>
            </a:r>
            <a:r>
              <a:rPr lang="pl-PL" sz="2400" dirty="0" smtClean="0">
                <a:latin typeface="Times New Roman" pitchFamily="18" charset="0"/>
                <a:cs typeface="Times New Roman" pitchFamily="18" charset="0"/>
              </a:rPr>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 Dzieci miały również możliwość przygotowania i spróbowania "</a:t>
            </a:r>
            <a:r>
              <a:rPr lang="pl-PL" sz="2400" dirty="0" err="1" smtClean="0">
                <a:latin typeface="Times New Roman" pitchFamily="18" charset="0"/>
                <a:cs typeface="Times New Roman" pitchFamily="18" charset="0"/>
              </a:rPr>
              <a:t>szałotu</a:t>
            </a:r>
            <a:r>
              <a:rPr lang="pl-PL" sz="2400" dirty="0" smtClean="0">
                <a:latin typeface="Times New Roman" pitchFamily="18" charset="0"/>
                <a:cs typeface="Times New Roman" pitchFamily="18" charset="0"/>
              </a:rPr>
              <a:t>". Na </a:t>
            </a:r>
            <a:r>
              <a:rPr lang="pl-PL" sz="2400" dirty="0" err="1" smtClean="0">
                <a:latin typeface="Times New Roman" pitchFamily="18" charset="0"/>
                <a:cs typeface="Times New Roman" pitchFamily="18" charset="0"/>
              </a:rPr>
              <a:t>śląsku</a:t>
            </a:r>
            <a:r>
              <a:rPr lang="pl-PL" sz="2400" dirty="0" smtClean="0">
                <a:latin typeface="Times New Roman" pitchFamily="18" charset="0"/>
                <a:cs typeface="Times New Roman" pitchFamily="18" charset="0"/>
              </a:rPr>
              <a:t> nazywa się tak sałatkę jarzynową. Sałatka jest zazwyczaj produktem ubocznym gotowanego rosołu; na </a:t>
            </a:r>
            <a:r>
              <a:rPr lang="pl-PL" sz="2400" dirty="0" err="1" smtClean="0">
                <a:latin typeface="Times New Roman" pitchFamily="18" charset="0"/>
                <a:cs typeface="Times New Roman" pitchFamily="18" charset="0"/>
              </a:rPr>
              <a:t>śląsku</a:t>
            </a:r>
            <a:r>
              <a:rPr lang="pl-PL" sz="2400" dirty="0" smtClean="0">
                <a:latin typeface="Times New Roman" pitchFamily="18" charset="0"/>
                <a:cs typeface="Times New Roman" pitchFamily="18" charset="0"/>
              </a:rPr>
              <a:t> nic nigdy nie powinno się zmarnować - tak więc z ugotowanych jarzyn po rosołku, kilku niedojedzonych ziemniaków po obiedzie robi się właśnie to cudo. W prawdziwym "</a:t>
            </a:r>
            <a:r>
              <a:rPr lang="pl-PL" sz="2400" dirty="0" err="1" smtClean="0">
                <a:latin typeface="Times New Roman" pitchFamily="18" charset="0"/>
                <a:cs typeface="Times New Roman" pitchFamily="18" charset="0"/>
              </a:rPr>
              <a:t>szałocie</a:t>
            </a:r>
            <a:r>
              <a:rPr lang="pl-PL" sz="2400" dirty="0" smtClean="0">
                <a:latin typeface="Times New Roman" pitchFamily="18" charset="0"/>
                <a:cs typeface="Times New Roman" pitchFamily="18" charset="0"/>
              </a:rPr>
              <a:t>" nie może zabraknąć też słonych śledzi.</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
            </a:r>
            <a:br>
              <a:rPr lang="pl-PL" sz="2400" dirty="0" smtClean="0">
                <a:latin typeface="Times New Roman" pitchFamily="18" charset="0"/>
                <a:cs typeface="Times New Roman" pitchFamily="18" charset="0"/>
              </a:rPr>
            </a:br>
            <a:endParaRPr lang="pl-PL" sz="2400" dirty="0">
              <a:latin typeface="Times New Roman" pitchFamily="18" charset="0"/>
              <a:cs typeface="Times New Roman" pitchFamily="18" charset="0"/>
            </a:endParaRPr>
          </a:p>
        </p:txBody>
      </p:sp>
      <p:pic>
        <p:nvPicPr>
          <p:cNvPr id="3" name="Obraz 2" descr="SAM_6014.JPG"/>
          <p:cNvPicPr>
            <a:picLocks noChangeAspect="1"/>
          </p:cNvPicPr>
          <p:nvPr/>
        </p:nvPicPr>
        <p:blipFill>
          <a:blip r:embed="rId2" cstate="print"/>
          <a:stretch>
            <a:fillRect/>
          </a:stretch>
        </p:blipFill>
        <p:spPr>
          <a:xfrm>
            <a:off x="0" y="3357562"/>
            <a:ext cx="4667249" cy="3500437"/>
          </a:xfrm>
          <a:prstGeom prst="rect">
            <a:avLst/>
          </a:prstGeom>
        </p:spPr>
      </p:pic>
      <p:pic>
        <p:nvPicPr>
          <p:cNvPr id="4" name="Obraz 3" descr="SAM_6033.JPG"/>
          <p:cNvPicPr>
            <a:picLocks noChangeAspect="1"/>
          </p:cNvPicPr>
          <p:nvPr/>
        </p:nvPicPr>
        <p:blipFill>
          <a:blip r:embed="rId3" cstate="print"/>
          <a:stretch>
            <a:fillRect/>
          </a:stretch>
        </p:blipFill>
        <p:spPr>
          <a:xfrm>
            <a:off x="4429124" y="3357562"/>
            <a:ext cx="4714876" cy="3500436"/>
          </a:xfrm>
          <a:prstGeom prst="rect">
            <a:avLst/>
          </a:prstGeom>
        </p:spPr>
      </p:pic>
    </p:spTree>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71736" y="500042"/>
            <a:ext cx="6286512" cy="1143000"/>
          </a:xfrm>
        </p:spPr>
        <p:txBody>
          <a:bodyPr/>
          <a:lstStyle/>
          <a:p>
            <a:r>
              <a:rPr lang="pl-PL" dirty="0" smtClean="0"/>
              <a:t>Lucyna Krzemieniecka </a:t>
            </a:r>
            <a:br>
              <a:rPr lang="pl-PL" dirty="0" smtClean="0"/>
            </a:br>
            <a:r>
              <a:rPr lang="pl-PL" dirty="0" smtClean="0"/>
              <a:t>– nasza patronka</a:t>
            </a:r>
            <a:endParaRPr lang="pl-PL" dirty="0"/>
          </a:p>
        </p:txBody>
      </p:sp>
      <p:pic>
        <p:nvPicPr>
          <p:cNvPr id="4" name="Obraz 3" descr="15004.jpg"/>
          <p:cNvPicPr>
            <a:picLocks noChangeAspect="1"/>
          </p:cNvPicPr>
          <p:nvPr/>
        </p:nvPicPr>
        <p:blipFill>
          <a:blip r:embed="rId2" cstate="print"/>
          <a:stretch>
            <a:fillRect/>
          </a:stretch>
        </p:blipFill>
        <p:spPr>
          <a:xfrm>
            <a:off x="214282" y="285728"/>
            <a:ext cx="2074248" cy="2409479"/>
          </a:xfrm>
          <a:prstGeom prst="rect">
            <a:avLst/>
          </a:prstGeom>
        </p:spPr>
      </p:pic>
      <p:sp>
        <p:nvSpPr>
          <p:cNvPr id="6" name="pole tekstowe 5"/>
          <p:cNvSpPr txBox="1"/>
          <p:nvPr/>
        </p:nvSpPr>
        <p:spPr>
          <a:xfrm>
            <a:off x="642910" y="2143116"/>
            <a:ext cx="8001056" cy="3477875"/>
          </a:xfrm>
          <a:prstGeom prst="rect">
            <a:avLst/>
          </a:prstGeom>
          <a:noFill/>
        </p:spPr>
        <p:txBody>
          <a:bodyPr wrap="square" rtlCol="0">
            <a:spAutoFit/>
          </a:bodyPr>
          <a:lstStyle/>
          <a:p>
            <a:pPr algn="ctr"/>
            <a:r>
              <a:rPr lang="pl-PL" sz="2200" dirty="0" smtClean="0">
                <a:latin typeface="Times New Roman" pitchFamily="18" charset="0"/>
                <a:cs typeface="Times New Roman" pitchFamily="18" charset="0"/>
              </a:rPr>
              <a:t> 	Autorka popularnych bajeczek i opowieści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fantastycznych dla dzieci.</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Urodziła się 11 maja 1907r w Warszawie. Po ukończeniu gimnazjum Instytutu Pedagogicznego Wolnej Wszechnicy Polskiej, a następnie studiów polonistycznych i romanistycznych na Uniwersytecie Warszawskim rozpoczęła działalność literacką. </a:t>
            </a:r>
          </a:p>
          <a:p>
            <a:pPr algn="ctr"/>
            <a:r>
              <a:rPr lang="pl-PL" sz="2200" dirty="0" smtClean="0">
                <a:latin typeface="Times New Roman" pitchFamily="18" charset="0"/>
                <a:cs typeface="Times New Roman" pitchFamily="18" charset="0"/>
              </a:rPr>
              <a:t>W 1928r podjęła współpracę z pismami dziecięcymi i kobiecymi.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Pisała powiastki, bajeczki, obrazki sceniczne, opowieści baśniowo - fantastyczne. </a:t>
            </a:r>
            <a:endParaRPr lang="pl-PL" sz="22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DSC01627.JPG"/>
          <p:cNvPicPr>
            <a:picLocks noChangeAspect="1"/>
          </p:cNvPicPr>
          <p:nvPr/>
        </p:nvPicPr>
        <p:blipFill>
          <a:blip r:embed="rId2" cstate="print"/>
          <a:stretch>
            <a:fillRect/>
          </a:stretch>
        </p:blipFill>
        <p:spPr>
          <a:xfrm rot="1403934">
            <a:off x="5693337" y="1990454"/>
            <a:ext cx="3774941" cy="2831206"/>
          </a:xfrm>
          <a:prstGeom prst="rect">
            <a:avLst/>
          </a:prstGeom>
        </p:spPr>
      </p:pic>
      <p:pic>
        <p:nvPicPr>
          <p:cNvPr id="3" name="Obraz 2" descr="DSC01626.JPG"/>
          <p:cNvPicPr>
            <a:picLocks noChangeAspect="1"/>
          </p:cNvPicPr>
          <p:nvPr/>
        </p:nvPicPr>
        <p:blipFill>
          <a:blip r:embed="rId3" cstate="print"/>
          <a:stretch>
            <a:fillRect/>
          </a:stretch>
        </p:blipFill>
        <p:spPr>
          <a:xfrm rot="20136437">
            <a:off x="-87226" y="2071862"/>
            <a:ext cx="3357554" cy="2725140"/>
          </a:xfrm>
          <a:prstGeom prst="rect">
            <a:avLst/>
          </a:prstGeom>
        </p:spPr>
      </p:pic>
      <p:sp>
        <p:nvSpPr>
          <p:cNvPr id="2" name="Tytuł 1"/>
          <p:cNvSpPr>
            <a:spLocks noGrp="1"/>
          </p:cNvSpPr>
          <p:nvPr>
            <p:ph type="title"/>
          </p:nvPr>
        </p:nvSpPr>
        <p:spPr>
          <a:xfrm>
            <a:off x="857224" y="428604"/>
            <a:ext cx="7772400" cy="1143000"/>
          </a:xfrm>
        </p:spPr>
        <p:txBody>
          <a:bodyPr/>
          <a:lstStyle/>
          <a:p>
            <a:r>
              <a:rPr lang="pl-PL" sz="3200" b="1" dirty="0" smtClean="0">
                <a:solidFill>
                  <a:srgbClr val="002060"/>
                </a:solidFill>
              </a:rPr>
              <a:t>A co dzieci Śląskie lubią najbardziej?</a:t>
            </a:r>
            <a:r>
              <a:rPr lang="pl-PL" sz="2800" dirty="0" smtClean="0">
                <a:solidFill>
                  <a:schemeClr val="tx1"/>
                </a:solidFill>
              </a:rPr>
              <a:t/>
            </a:r>
            <a:br>
              <a:rPr lang="pl-PL" sz="2800" dirty="0" smtClean="0">
                <a:solidFill>
                  <a:schemeClr val="tx1"/>
                </a:solidFill>
              </a:rPr>
            </a:br>
            <a:r>
              <a:rPr lang="pl-PL" sz="2800" dirty="0" smtClean="0">
                <a:solidFill>
                  <a:schemeClr val="tx1"/>
                </a:solidFill>
              </a:rPr>
              <a:t> Oczywiście Śląskie </a:t>
            </a:r>
            <a:r>
              <a:rPr lang="pl-PL" sz="2800" dirty="0" err="1" smtClean="0">
                <a:solidFill>
                  <a:schemeClr val="tx1"/>
                </a:solidFill>
              </a:rPr>
              <a:t>szkloki</a:t>
            </a:r>
            <a:r>
              <a:rPr lang="pl-PL" sz="2800" dirty="0" smtClean="0">
                <a:solidFill>
                  <a:schemeClr val="tx1"/>
                </a:solidFill>
              </a:rPr>
              <a:t>, które często otrzymują gdy ciężko pracują </a:t>
            </a:r>
            <a:r>
              <a:rPr lang="pl-PL" sz="2800" dirty="0" smtClean="0">
                <a:solidFill>
                  <a:schemeClr val="tx1"/>
                </a:solidFill>
                <a:sym typeface="Wingdings" pitchFamily="2" charset="2"/>
              </a:rPr>
              <a:t></a:t>
            </a:r>
            <a:endParaRPr lang="pl-PL" sz="2800" dirty="0">
              <a:solidFill>
                <a:schemeClr val="tx1"/>
              </a:solidFill>
            </a:endParaRPr>
          </a:p>
        </p:txBody>
      </p:sp>
      <p:pic>
        <p:nvPicPr>
          <p:cNvPr id="5" name="Obraz 4" descr="DSC03189.JPG"/>
          <p:cNvPicPr>
            <a:picLocks noChangeAspect="1"/>
          </p:cNvPicPr>
          <p:nvPr/>
        </p:nvPicPr>
        <p:blipFill>
          <a:blip r:embed="rId4" cstate="print"/>
          <a:stretch>
            <a:fillRect/>
          </a:stretch>
        </p:blipFill>
        <p:spPr>
          <a:xfrm>
            <a:off x="2857488" y="2095491"/>
            <a:ext cx="3571882" cy="4762509"/>
          </a:xfrm>
          <a:prstGeom prst="rect">
            <a:avLst/>
          </a:prstGeom>
        </p:spPr>
      </p:pic>
    </p:spTree>
  </p:cSld>
  <p:clrMapOvr>
    <a:masterClrMapping/>
  </p:clrMapOvr>
  <p:transition>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0"/>
            <a:ext cx="7772400" cy="1143000"/>
          </a:xfrm>
        </p:spPr>
        <p:txBody>
          <a:bodyPr/>
          <a:lstStyle/>
          <a:p>
            <a:r>
              <a:rPr lang="pl-PL" b="1" dirty="0" smtClean="0">
                <a:solidFill>
                  <a:srgbClr val="FF0000"/>
                </a:solidFill>
                <a:latin typeface="Algerian" pitchFamily="82" charset="0"/>
              </a:rPr>
              <a:t>TANIEC</a:t>
            </a:r>
            <a:endParaRPr lang="pl-PL" b="1" dirty="0">
              <a:solidFill>
                <a:srgbClr val="FF0000"/>
              </a:solidFill>
              <a:latin typeface="Algerian" pitchFamily="82" charset="0"/>
            </a:endParaRPr>
          </a:p>
        </p:txBody>
      </p:sp>
      <p:sp>
        <p:nvSpPr>
          <p:cNvPr id="3" name="Symbol zastępczy zawartości 2"/>
          <p:cNvSpPr>
            <a:spLocks noGrp="1"/>
          </p:cNvSpPr>
          <p:nvPr>
            <p:ph idx="1"/>
          </p:nvPr>
        </p:nvSpPr>
        <p:spPr>
          <a:xfrm>
            <a:off x="142844" y="1000108"/>
            <a:ext cx="8586790" cy="4525963"/>
          </a:xfrm>
        </p:spPr>
        <p:txBody>
          <a:bodyPr/>
          <a:lstStyle/>
          <a:p>
            <a:pPr algn="ctr">
              <a:buNone/>
            </a:pPr>
            <a:r>
              <a:rPr lang="pl-PL" sz="2700" dirty="0" smtClean="0">
                <a:latin typeface="Times New Roman" pitchFamily="18" charset="0"/>
                <a:cs typeface="Times New Roman" pitchFamily="18" charset="0"/>
              </a:rPr>
              <a:t>	</a:t>
            </a:r>
            <a:r>
              <a:rPr lang="pl-PL" sz="2600" dirty="0" smtClean="0">
                <a:latin typeface="Times New Roman" pitchFamily="18" charset="0"/>
                <a:cs typeface="Times New Roman" pitchFamily="18" charset="0"/>
              </a:rPr>
              <a:t>Tańce ludowe kultywowane przez społeczność danego regionu zawsze połączone są określonymi cechami. Wyróżniają ich wspólne cechy kulturowe, jednak nie wyklucza to tworzenia się pewnych odrębności. Biorąc pod uwagę tańce śląskie, to nawet wśród tańców tego regionu tworzą się odrębne, charakterystyczne cechy </a:t>
            </a:r>
            <a:br>
              <a:rPr lang="pl-PL" sz="2600" dirty="0" smtClean="0">
                <a:latin typeface="Times New Roman" pitchFamily="18" charset="0"/>
                <a:cs typeface="Times New Roman" pitchFamily="18" charset="0"/>
              </a:rPr>
            </a:br>
            <a:r>
              <a:rPr lang="pl-PL" sz="2600" dirty="0" smtClean="0">
                <a:latin typeface="Times New Roman" pitchFamily="18" charset="0"/>
                <a:cs typeface="Times New Roman" pitchFamily="18" charset="0"/>
              </a:rPr>
              <a:t>mniejszych grup ludności.</a:t>
            </a:r>
          </a:p>
          <a:p>
            <a:pPr algn="ctr">
              <a:buNone/>
            </a:pPr>
            <a:r>
              <a:rPr lang="pl-PL" sz="2600" dirty="0" smtClean="0">
                <a:latin typeface="Times New Roman" pitchFamily="18" charset="0"/>
                <a:cs typeface="Times New Roman" pitchFamily="18" charset="0"/>
              </a:rPr>
              <a:t>	Np. są tańce znane na całym Śląsku, ale w każdym podregionie, a nawet wiosce, tańczy się je inaczej, mało tego, mają nawet inne nazwy lub inną formę muzyczną. Takimi tańcami są </a:t>
            </a:r>
            <a:r>
              <a:rPr lang="pl-PL" sz="2600" b="1" dirty="0" err="1" smtClean="0">
                <a:latin typeface="Times New Roman" pitchFamily="18" charset="0"/>
                <a:cs typeface="Times New Roman" pitchFamily="18" charset="0"/>
              </a:rPr>
              <a:t>trojok</a:t>
            </a:r>
            <a:r>
              <a:rPr lang="pl-PL" sz="2600" dirty="0" smtClean="0">
                <a:latin typeface="Times New Roman" pitchFamily="18" charset="0"/>
                <a:cs typeface="Times New Roman" pitchFamily="18" charset="0"/>
              </a:rPr>
              <a:t> – </a:t>
            </a:r>
            <a:r>
              <a:rPr lang="pl-PL" sz="2600" b="1" dirty="0" smtClean="0">
                <a:latin typeface="Times New Roman" pitchFamily="18" charset="0"/>
                <a:cs typeface="Times New Roman" pitchFamily="18" charset="0"/>
              </a:rPr>
              <a:t>zagrodnik</a:t>
            </a:r>
            <a:r>
              <a:rPr lang="pl-PL" sz="2600" dirty="0" smtClean="0">
                <a:latin typeface="Times New Roman" pitchFamily="18" charset="0"/>
                <a:cs typeface="Times New Roman" pitchFamily="18" charset="0"/>
              </a:rPr>
              <a:t>, </a:t>
            </a:r>
            <a:r>
              <a:rPr lang="pl-PL" sz="2600" b="1" dirty="0" smtClean="0">
                <a:latin typeface="Times New Roman" pitchFamily="18" charset="0"/>
                <a:cs typeface="Times New Roman" pitchFamily="18" charset="0"/>
              </a:rPr>
              <a:t>błogosławiony, owczarek, gołąbek, </a:t>
            </a:r>
            <a:r>
              <a:rPr lang="pl-PL" sz="2600" b="1" dirty="0" err="1" smtClean="0">
                <a:latin typeface="Times New Roman" pitchFamily="18" charset="0"/>
                <a:cs typeface="Times New Roman" pitchFamily="18" charset="0"/>
              </a:rPr>
              <a:t>grozik</a:t>
            </a:r>
            <a:r>
              <a:rPr lang="pl-PL" sz="2600" b="1" dirty="0" smtClean="0">
                <a:latin typeface="Times New Roman" pitchFamily="18" charset="0"/>
                <a:cs typeface="Times New Roman" pitchFamily="18" charset="0"/>
              </a:rPr>
              <a:t>, zwodzony, </a:t>
            </a:r>
            <a:r>
              <a:rPr lang="pl-PL" sz="2600" b="1" dirty="0" err="1" smtClean="0">
                <a:latin typeface="Times New Roman" pitchFamily="18" charset="0"/>
                <a:cs typeface="Times New Roman" pitchFamily="18" charset="0"/>
              </a:rPr>
              <a:t>druciorz</a:t>
            </a:r>
            <a:r>
              <a:rPr lang="pl-PL" sz="2600" dirty="0" smtClean="0">
                <a:latin typeface="Times New Roman" pitchFamily="18" charset="0"/>
                <a:cs typeface="Times New Roman" pitchFamily="18" charset="0"/>
              </a:rPr>
              <a:t> w cieszyńskim zwany </a:t>
            </a:r>
            <a:r>
              <a:rPr lang="pl-PL" sz="2600" b="1" dirty="0" smtClean="0">
                <a:latin typeface="Times New Roman" pitchFamily="18" charset="0"/>
                <a:cs typeface="Times New Roman" pitchFamily="18" charset="0"/>
              </a:rPr>
              <a:t>„</a:t>
            </a:r>
            <a:r>
              <a:rPr lang="pl-PL" sz="2600" b="1" dirty="0" err="1" smtClean="0">
                <a:latin typeface="Times New Roman" pitchFamily="18" charset="0"/>
                <a:cs typeface="Times New Roman" pitchFamily="18" charset="0"/>
              </a:rPr>
              <a:t>kozierajką</a:t>
            </a:r>
            <a:r>
              <a:rPr lang="pl-PL" sz="2600" b="1" dirty="0" smtClean="0">
                <a:latin typeface="Times New Roman" pitchFamily="18" charset="0"/>
                <a:cs typeface="Times New Roman" pitchFamily="18" charset="0"/>
              </a:rPr>
              <a:t>” </a:t>
            </a:r>
            <a:r>
              <a:rPr lang="pl-PL" sz="2600" dirty="0" smtClean="0">
                <a:latin typeface="Times New Roman" pitchFamily="18" charset="0"/>
                <a:cs typeface="Times New Roman" pitchFamily="18" charset="0"/>
              </a:rPr>
              <a:t>i wiele innych.</a:t>
            </a:r>
            <a:endParaRPr lang="pl-PL" sz="2600"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642910" y="785794"/>
            <a:ext cx="8058152" cy="5143536"/>
          </a:xfrm>
        </p:spPr>
        <p:txBody>
          <a:bodyPr/>
          <a:lstStyle/>
          <a:p>
            <a:r>
              <a:rPr lang="pl-PL" sz="2800" dirty="0" smtClean="0">
                <a:latin typeface="Times New Roman" pitchFamily="18" charset="0"/>
                <a:cs typeface="Times New Roman" pitchFamily="18" charset="0"/>
              </a:rPr>
              <a:t>Realizując projekt nauczycielki uczą dzieci tańców regionalnych tj. trojak, miotlarz, szot, </a:t>
            </a:r>
            <a:r>
              <a:rPr lang="pl-PL" sz="2800" dirty="0" err="1" smtClean="0">
                <a:latin typeface="Times New Roman" pitchFamily="18" charset="0"/>
                <a:cs typeface="Times New Roman" pitchFamily="18" charset="0"/>
              </a:rPr>
              <a:t>grozik</a:t>
            </a:r>
            <a:r>
              <a:rPr lang="pl-PL" sz="2800" dirty="0" smtClean="0">
                <a:latin typeface="Times New Roman" pitchFamily="18" charset="0"/>
                <a:cs typeface="Times New Roman" pitchFamily="18" charset="0"/>
              </a:rPr>
              <a:t>. Dzięki temu dzieci znają tańce z naszego regionu, a także potrafią wykonać prosty układ taneczny. Swoje umiejętności prezentują na uroczystościach i imprezach przedszkolnych, a także na festynach poza przedszkolem. Stwarzamy wychowankom możliwość oglądania profesjonalnych występów zespołów tanecznych. </a:t>
            </a:r>
            <a:endParaRPr lang="pl-PL" sz="28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3000" dirty="0" smtClean="0">
                <a:solidFill>
                  <a:srgbClr val="002060"/>
                </a:solidFill>
              </a:rPr>
              <a:t>Najczęściej stosowane motywy ruchowe w odniesieniu do kroków to:</a:t>
            </a:r>
            <a:endParaRPr lang="pl-PL" sz="3000" dirty="0">
              <a:solidFill>
                <a:srgbClr val="002060"/>
              </a:solidFill>
            </a:endParaRPr>
          </a:p>
        </p:txBody>
      </p:sp>
      <p:sp>
        <p:nvSpPr>
          <p:cNvPr id="4" name="Symbol zastępczy zawartości 3"/>
          <p:cNvSpPr>
            <a:spLocks noGrp="1"/>
          </p:cNvSpPr>
          <p:nvPr>
            <p:ph idx="1"/>
          </p:nvPr>
        </p:nvSpPr>
        <p:spPr>
          <a:xfrm>
            <a:off x="571472" y="1643050"/>
            <a:ext cx="8229600" cy="4525963"/>
          </a:xfrm>
        </p:spPr>
        <p:txBody>
          <a:bodyPr/>
          <a:lstStyle/>
          <a:p>
            <a:r>
              <a:rPr lang="pl-PL" sz="2000" dirty="0" smtClean="0">
                <a:latin typeface="Times New Roman" pitchFamily="18" charset="0"/>
                <a:cs typeface="Times New Roman" pitchFamily="18" charset="0"/>
              </a:rPr>
              <a:t>Chód w przód, w tył</a:t>
            </a:r>
          </a:p>
          <a:p>
            <a:r>
              <a:rPr lang="pl-PL" sz="2000" dirty="0" smtClean="0">
                <a:latin typeface="Times New Roman" pitchFamily="18" charset="0"/>
                <a:cs typeface="Times New Roman" pitchFamily="18" charset="0"/>
              </a:rPr>
              <a:t>Bieg w przód, w tył – równomierny, rytmiczny lub składający się z szybszych i wolniejszych kroków</a:t>
            </a:r>
          </a:p>
          <a:p>
            <a:r>
              <a:rPr lang="pl-PL" sz="2000" dirty="0" smtClean="0">
                <a:latin typeface="Times New Roman" pitchFamily="18" charset="0"/>
                <a:cs typeface="Times New Roman" pitchFamily="18" charset="0"/>
              </a:rPr>
              <a:t>Krok boczny wolny lub szybki</a:t>
            </a:r>
          </a:p>
          <a:p>
            <a:r>
              <a:rPr lang="pl-PL" sz="2000" dirty="0" smtClean="0">
                <a:latin typeface="Times New Roman" pitchFamily="18" charset="0"/>
                <a:cs typeface="Times New Roman" pitchFamily="18" charset="0"/>
              </a:rPr>
              <a:t>Kroki wykonywane w obrotach; polki, walca,</a:t>
            </a:r>
          </a:p>
          <a:p>
            <a:r>
              <a:rPr lang="pl-PL" sz="2000" dirty="0" smtClean="0">
                <a:latin typeface="Times New Roman" pitchFamily="18" charset="0"/>
                <a:cs typeface="Times New Roman" pitchFamily="18" charset="0"/>
              </a:rPr>
              <a:t>„</a:t>
            </a:r>
            <a:r>
              <a:rPr lang="pl-PL" sz="2000" dirty="0" err="1" smtClean="0">
                <a:latin typeface="Times New Roman" pitchFamily="18" charset="0"/>
                <a:cs typeface="Times New Roman" pitchFamily="18" charset="0"/>
              </a:rPr>
              <a:t>szłapol</a:t>
            </a:r>
            <a:r>
              <a:rPr lang="pl-PL" sz="2000" dirty="0" smtClean="0">
                <a:latin typeface="Times New Roman" pitchFamily="18" charset="0"/>
                <a:cs typeface="Times New Roman" pitchFamily="18" charset="0"/>
              </a:rPr>
              <a:t>” – krok chodu w </a:t>
            </a:r>
            <a:r>
              <a:rPr lang="pl-PL" sz="2000" dirty="0" err="1" smtClean="0">
                <a:latin typeface="Times New Roman" pitchFamily="18" charset="0"/>
                <a:cs typeface="Times New Roman" pitchFamily="18" charset="0"/>
              </a:rPr>
              <a:t>obocie</a:t>
            </a:r>
            <a:r>
              <a:rPr lang="pl-PL" sz="2000" dirty="0" smtClean="0">
                <a:latin typeface="Times New Roman" pitchFamily="18" charset="0"/>
                <a:cs typeface="Times New Roman" pitchFamily="18" charset="0"/>
              </a:rPr>
              <a:t>; przestępowanie z nogi na nogę w obrocie,</a:t>
            </a:r>
          </a:p>
          <a:p>
            <a:r>
              <a:rPr lang="pl-PL" sz="2000" dirty="0" smtClean="0">
                <a:latin typeface="Times New Roman" pitchFamily="18" charset="0"/>
                <a:cs typeface="Times New Roman" pitchFamily="18" charset="0"/>
              </a:rPr>
              <a:t>„</a:t>
            </a:r>
            <a:r>
              <a:rPr lang="pl-PL" sz="2000" dirty="0" err="1" smtClean="0">
                <a:latin typeface="Times New Roman" pitchFamily="18" charset="0"/>
                <a:cs typeface="Times New Roman" pitchFamily="18" charset="0"/>
              </a:rPr>
              <a:t>szkrobok</a:t>
            </a:r>
            <a:r>
              <a:rPr lang="pl-PL" sz="2000" dirty="0" smtClean="0">
                <a:latin typeface="Times New Roman" pitchFamily="18" charset="0"/>
                <a:cs typeface="Times New Roman" pitchFamily="18" charset="0"/>
              </a:rPr>
              <a:t>” – równoczesne wysuwanie nóg na zmianę, jednej w przód, drugiej w tył,</a:t>
            </a:r>
          </a:p>
          <a:p>
            <a:r>
              <a:rPr lang="pl-PL" sz="2000" dirty="0" smtClean="0">
                <a:latin typeface="Times New Roman" pitchFamily="18" charset="0"/>
                <a:cs typeface="Times New Roman" pitchFamily="18" charset="0"/>
              </a:rPr>
              <a:t>Podskoki lub przeskoki z nogi na nogę, łączenie kroku biegu lub chodu z podskokami,</a:t>
            </a:r>
          </a:p>
          <a:p>
            <a:r>
              <a:rPr lang="pl-PL" sz="2000" dirty="0" smtClean="0">
                <a:latin typeface="Times New Roman" pitchFamily="18" charset="0"/>
                <a:cs typeface="Times New Roman" pitchFamily="18" charset="0"/>
              </a:rPr>
              <a:t>Unoszenie lekko zgiętej nogi w kolanie po skosie w bok, krzyżując ją od przodu</a:t>
            </a:r>
          </a:p>
          <a:p>
            <a:endParaRPr lang="pl-PL" sz="20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DSC00545.JPG"/>
          <p:cNvPicPr>
            <a:picLocks noChangeAspect="1"/>
          </p:cNvPicPr>
          <p:nvPr/>
        </p:nvPicPr>
        <p:blipFill>
          <a:blip r:embed="rId2" cstate="print"/>
          <a:stretch>
            <a:fillRect/>
          </a:stretch>
        </p:blipFill>
        <p:spPr>
          <a:xfrm>
            <a:off x="0" y="0"/>
            <a:ext cx="5072066" cy="3804050"/>
          </a:xfrm>
          <a:prstGeom prst="rect">
            <a:avLst/>
          </a:prstGeom>
        </p:spPr>
      </p:pic>
      <p:pic>
        <p:nvPicPr>
          <p:cNvPr id="5" name="Obraz 4" descr="DSC00547.JPG"/>
          <p:cNvPicPr>
            <a:picLocks noChangeAspect="1"/>
          </p:cNvPicPr>
          <p:nvPr/>
        </p:nvPicPr>
        <p:blipFill>
          <a:blip r:embed="rId3" cstate="print"/>
          <a:stretch>
            <a:fillRect/>
          </a:stretch>
        </p:blipFill>
        <p:spPr>
          <a:xfrm>
            <a:off x="4071935" y="3286124"/>
            <a:ext cx="5072066" cy="3571876"/>
          </a:xfrm>
          <a:prstGeom prst="rect">
            <a:avLst/>
          </a:prstGeom>
        </p:spPr>
      </p:pic>
      <p:sp>
        <p:nvSpPr>
          <p:cNvPr id="6" name="pole tekstowe 5"/>
          <p:cNvSpPr txBox="1"/>
          <p:nvPr/>
        </p:nvSpPr>
        <p:spPr>
          <a:xfrm>
            <a:off x="5286380" y="642918"/>
            <a:ext cx="3357586" cy="2369880"/>
          </a:xfrm>
          <a:prstGeom prst="rect">
            <a:avLst/>
          </a:prstGeom>
          <a:noFill/>
        </p:spPr>
        <p:txBody>
          <a:bodyPr wrap="square" rtlCol="0">
            <a:spAutoFit/>
          </a:bodyPr>
          <a:lstStyle/>
          <a:p>
            <a:pPr algn="ctr"/>
            <a:r>
              <a:rPr lang="pl-PL" sz="3600" b="1" dirty="0" err="1" smtClean="0">
                <a:solidFill>
                  <a:srgbClr val="002060"/>
                </a:solidFill>
                <a:latin typeface="Times New Roman" pitchFamily="18" charset="0"/>
                <a:cs typeface="Times New Roman" pitchFamily="18" charset="0"/>
              </a:rPr>
              <a:t>Grozik</a:t>
            </a:r>
            <a:endParaRPr lang="pl-PL" sz="3600" b="1" dirty="0" smtClean="0">
              <a:solidFill>
                <a:srgbClr val="002060"/>
              </a:solidFill>
              <a:latin typeface="Times New Roman" pitchFamily="18" charset="0"/>
              <a:cs typeface="Times New Roman" pitchFamily="18" charset="0"/>
            </a:endParaRPr>
          </a:p>
          <a:p>
            <a:pPr algn="ctr"/>
            <a:r>
              <a:rPr lang="pl-PL" sz="2800" dirty="0" smtClean="0">
                <a:latin typeface="Times New Roman" pitchFamily="18" charset="0"/>
                <a:cs typeface="Times New Roman" pitchFamily="18" charset="0"/>
              </a:rPr>
              <a:t>- Prezentacja tańce podczas uroczystości z okazji „Dnia Babci i Dziadka”</a:t>
            </a:r>
            <a:endParaRPr lang="pl-PL" sz="28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000100" y="285728"/>
            <a:ext cx="2071702" cy="1200329"/>
          </a:xfrm>
          <a:prstGeom prst="rect">
            <a:avLst/>
          </a:prstGeom>
          <a:noFill/>
        </p:spPr>
        <p:txBody>
          <a:bodyPr wrap="square" rtlCol="0">
            <a:spAutoFit/>
          </a:bodyPr>
          <a:lstStyle/>
          <a:p>
            <a:r>
              <a:rPr lang="pl-PL" sz="3600" b="1" dirty="0" smtClean="0">
                <a:solidFill>
                  <a:srgbClr val="002060"/>
                </a:solidFill>
                <a:latin typeface="Times New Roman" pitchFamily="18" charset="0"/>
                <a:cs typeface="Times New Roman" pitchFamily="18" charset="0"/>
              </a:rPr>
              <a:t>Miotlarz</a:t>
            </a:r>
          </a:p>
          <a:p>
            <a:endParaRPr lang="pl-PL" sz="3600" b="1" dirty="0">
              <a:solidFill>
                <a:srgbClr val="002060"/>
              </a:solidFill>
              <a:latin typeface="Times New Roman" pitchFamily="18" charset="0"/>
              <a:cs typeface="Times New Roman" pitchFamily="18" charset="0"/>
            </a:endParaRPr>
          </a:p>
        </p:txBody>
      </p:sp>
      <p:pic>
        <p:nvPicPr>
          <p:cNvPr id="3" name="Obraz 2" descr="SAM_4237.JPG"/>
          <p:cNvPicPr>
            <a:picLocks noChangeAspect="1"/>
          </p:cNvPicPr>
          <p:nvPr/>
        </p:nvPicPr>
        <p:blipFill>
          <a:blip r:embed="rId2" cstate="print"/>
          <a:stretch>
            <a:fillRect/>
          </a:stretch>
        </p:blipFill>
        <p:spPr>
          <a:xfrm>
            <a:off x="4643438" y="0"/>
            <a:ext cx="4500561" cy="3375421"/>
          </a:xfrm>
          <a:prstGeom prst="rect">
            <a:avLst/>
          </a:prstGeom>
        </p:spPr>
      </p:pic>
      <p:pic>
        <p:nvPicPr>
          <p:cNvPr id="4" name="Obraz 3" descr="SAM_4236.JPG"/>
          <p:cNvPicPr>
            <a:picLocks noChangeAspect="1"/>
          </p:cNvPicPr>
          <p:nvPr/>
        </p:nvPicPr>
        <p:blipFill>
          <a:blip r:embed="rId3" cstate="print"/>
          <a:stretch>
            <a:fillRect/>
          </a:stretch>
        </p:blipFill>
        <p:spPr>
          <a:xfrm>
            <a:off x="1" y="3214686"/>
            <a:ext cx="4357685" cy="3643314"/>
          </a:xfrm>
          <a:prstGeom prst="rect">
            <a:avLst/>
          </a:prstGeom>
        </p:spPr>
      </p:pic>
      <p:sp>
        <p:nvSpPr>
          <p:cNvPr id="5" name="Prostokąt 4"/>
          <p:cNvSpPr/>
          <p:nvPr/>
        </p:nvSpPr>
        <p:spPr>
          <a:xfrm>
            <a:off x="428596" y="857232"/>
            <a:ext cx="4071966" cy="2139047"/>
          </a:xfrm>
          <a:prstGeom prst="rect">
            <a:avLst/>
          </a:prstGeom>
        </p:spPr>
        <p:txBody>
          <a:bodyPr wrap="square">
            <a:spAutoFit/>
          </a:bodyPr>
          <a:lstStyle/>
          <a:p>
            <a:r>
              <a:rPr lang="pl-PL" sz="1900" dirty="0" smtClean="0">
                <a:latin typeface="Times New Roman" pitchFamily="18" charset="0"/>
                <a:cs typeface="Times New Roman" pitchFamily="18" charset="0"/>
              </a:rPr>
              <a:t/>
            </a:r>
            <a:br>
              <a:rPr lang="pl-PL" sz="1900" dirty="0" smtClean="0">
                <a:latin typeface="Times New Roman" pitchFamily="18" charset="0"/>
                <a:cs typeface="Times New Roman" pitchFamily="18" charset="0"/>
              </a:rPr>
            </a:br>
            <a:r>
              <a:rPr lang="pl-PL" sz="1900" dirty="0" smtClean="0">
                <a:latin typeface="Times New Roman" pitchFamily="18" charset="0"/>
                <a:cs typeface="Times New Roman" pitchFamily="18" charset="0"/>
              </a:rPr>
              <a:t>W zabawie bierze udział o jednego chłopca więcej niż dziewczyn. Dziewczęta stoją po jednej stronie sali ustawione  w szeregu. Chłopcy po drugiej stronie również w szeregu. Twarzami zwróceni są do siebie. </a:t>
            </a:r>
            <a:endParaRPr lang="pl-PL" sz="1900" dirty="0">
              <a:latin typeface="Times New Roman" pitchFamily="18" charset="0"/>
              <a:cs typeface="Times New Roman" pitchFamily="18" charset="0"/>
            </a:endParaRPr>
          </a:p>
        </p:txBody>
      </p:sp>
      <p:sp>
        <p:nvSpPr>
          <p:cNvPr id="6" name="pole tekstowe 5"/>
          <p:cNvSpPr txBox="1"/>
          <p:nvPr/>
        </p:nvSpPr>
        <p:spPr>
          <a:xfrm>
            <a:off x="4572000" y="3500438"/>
            <a:ext cx="4286280" cy="3416320"/>
          </a:xfrm>
          <a:prstGeom prst="rect">
            <a:avLst/>
          </a:prstGeom>
          <a:noFill/>
        </p:spPr>
        <p:txBody>
          <a:bodyPr wrap="square" rtlCol="0">
            <a:spAutoFit/>
          </a:bodyPr>
          <a:lstStyle/>
          <a:p>
            <a:pPr algn="ctr"/>
            <a:r>
              <a:rPr lang="pl-PL" dirty="0" smtClean="0">
                <a:latin typeface="Times New Roman" pitchFamily="18" charset="0"/>
                <a:cs typeface="Times New Roman" pitchFamily="18" charset="0"/>
              </a:rPr>
              <a:t>Jeden z chłopców pełni rolę „</a:t>
            </a:r>
            <a:r>
              <a:rPr lang="pl-PL" dirty="0" err="1" smtClean="0">
                <a:latin typeface="Times New Roman" pitchFamily="18" charset="0"/>
                <a:cs typeface="Times New Roman" pitchFamily="18" charset="0"/>
              </a:rPr>
              <a:t>mietlorza</a:t>
            </a:r>
            <a:r>
              <a:rPr lang="pl-PL" dirty="0" smtClean="0">
                <a:latin typeface="Times New Roman" pitchFamily="18" charset="0"/>
                <a:cs typeface="Times New Roman" pitchFamily="18" charset="0"/>
              </a:rPr>
              <a:t>”, stoi z miotłą w ręku, pomiędzy dwoma szeregami, po rozpoczęciu melodii przechadza się między nimi naśladując zamiatanie miotłą. Kiedy muzyka zaczyna grać „</a:t>
            </a:r>
            <a:r>
              <a:rPr lang="pl-PL" dirty="0" err="1" smtClean="0">
                <a:latin typeface="Times New Roman" pitchFamily="18" charset="0"/>
                <a:cs typeface="Times New Roman" pitchFamily="18" charset="0"/>
              </a:rPr>
              <a:t>mietlorza</a:t>
            </a:r>
            <a:r>
              <a:rPr lang="pl-PL" dirty="0" smtClean="0">
                <a:latin typeface="Times New Roman" pitchFamily="18" charset="0"/>
                <a:cs typeface="Times New Roman" pitchFamily="18" charset="0"/>
              </a:rPr>
              <a:t>”, chłopak stojący w środku zaczyna naśladując zamiatanie śpiewać. Potem rzuca miotłę na ziemię i łapie jedną z dziewczyn, to samo robią inni chłopcy. Ten, który nie zdobył partnerki bierze miotłę i zostaje „</a:t>
            </a:r>
            <a:r>
              <a:rPr lang="pl-PL" dirty="0" err="1" smtClean="0">
                <a:latin typeface="Times New Roman" pitchFamily="18" charset="0"/>
                <a:cs typeface="Times New Roman" pitchFamily="18" charset="0"/>
              </a:rPr>
              <a:t>mietlorzem</a:t>
            </a:r>
            <a:r>
              <a:rPr lang="pl-PL" dirty="0" smtClean="0">
                <a:latin typeface="Times New Roman" pitchFamily="18" charset="0"/>
                <a:cs typeface="Times New Roman" pitchFamily="18" charset="0"/>
              </a:rPr>
              <a:t>”.</a:t>
            </a:r>
          </a:p>
          <a:p>
            <a:endParaRPr lang="pl-PL" dirty="0"/>
          </a:p>
        </p:txBody>
      </p:sp>
    </p:spTree>
  </p:cSld>
  <p:clrMapOvr>
    <a:masterClrMapping/>
  </p:clrMapOvr>
  <p:transition>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SAM_5535.JPG"/>
          <p:cNvPicPr>
            <a:picLocks noChangeAspect="1"/>
          </p:cNvPicPr>
          <p:nvPr/>
        </p:nvPicPr>
        <p:blipFill>
          <a:blip r:embed="rId2" cstate="print"/>
          <a:stretch>
            <a:fillRect/>
          </a:stretch>
        </p:blipFill>
        <p:spPr>
          <a:xfrm>
            <a:off x="1857356" y="857233"/>
            <a:ext cx="5500694" cy="3643338"/>
          </a:xfrm>
          <a:prstGeom prst="rect">
            <a:avLst/>
          </a:prstGeom>
        </p:spPr>
      </p:pic>
      <p:pic>
        <p:nvPicPr>
          <p:cNvPr id="5" name="Obraz 4" descr="DSC_0187.JPG"/>
          <p:cNvPicPr>
            <a:picLocks noChangeAspect="1"/>
          </p:cNvPicPr>
          <p:nvPr/>
        </p:nvPicPr>
        <p:blipFill>
          <a:blip r:embed="rId3" cstate="print"/>
          <a:stretch>
            <a:fillRect/>
          </a:stretch>
        </p:blipFill>
        <p:spPr>
          <a:xfrm>
            <a:off x="0" y="3357538"/>
            <a:ext cx="4857752" cy="3500462"/>
          </a:xfrm>
          <a:prstGeom prst="rect">
            <a:avLst/>
          </a:prstGeom>
        </p:spPr>
      </p:pic>
      <p:sp>
        <p:nvSpPr>
          <p:cNvPr id="2" name="pole tekstowe 1"/>
          <p:cNvSpPr txBox="1"/>
          <p:nvPr/>
        </p:nvSpPr>
        <p:spPr>
          <a:xfrm>
            <a:off x="1142976" y="285728"/>
            <a:ext cx="6929486" cy="523220"/>
          </a:xfrm>
          <a:prstGeom prst="rect">
            <a:avLst/>
          </a:prstGeom>
          <a:noFill/>
        </p:spPr>
        <p:txBody>
          <a:bodyPr wrap="square" rtlCol="0">
            <a:spAutoFit/>
          </a:bodyPr>
          <a:lstStyle/>
          <a:p>
            <a:pPr algn="ctr"/>
            <a:r>
              <a:rPr lang="pl-PL" sz="2800" b="1" dirty="0" smtClean="0">
                <a:solidFill>
                  <a:srgbClr val="002060"/>
                </a:solidFill>
              </a:rPr>
              <a:t>Występy Żorskich Zespołów ludowych</a:t>
            </a:r>
            <a:endParaRPr lang="pl-PL" sz="2800" b="1" dirty="0">
              <a:solidFill>
                <a:srgbClr val="002060"/>
              </a:solidFill>
            </a:endParaRPr>
          </a:p>
        </p:txBody>
      </p:sp>
      <p:pic>
        <p:nvPicPr>
          <p:cNvPr id="4" name="Obraz 3" descr="5 -lecie Sari 056.jpg"/>
          <p:cNvPicPr>
            <a:picLocks noChangeAspect="1"/>
          </p:cNvPicPr>
          <p:nvPr/>
        </p:nvPicPr>
        <p:blipFill>
          <a:blip r:embed="rId4" cstate="print"/>
          <a:stretch>
            <a:fillRect/>
          </a:stretch>
        </p:blipFill>
        <p:spPr>
          <a:xfrm>
            <a:off x="4381498" y="3286123"/>
            <a:ext cx="4663489" cy="3497617"/>
          </a:xfrm>
          <a:prstGeom prst="rect">
            <a:avLst/>
          </a:prstGeom>
        </p:spPr>
      </p:pic>
    </p:spTree>
  </p:cSld>
  <p:clrMapOvr>
    <a:masterClrMapping/>
  </p:clrMapOvr>
  <p:transition>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smtClean="0">
                <a:solidFill>
                  <a:srgbClr val="FF0000"/>
                </a:solidFill>
                <a:latin typeface="Algerian" pitchFamily="82" charset="0"/>
              </a:rPr>
              <a:t>Godka</a:t>
            </a:r>
            <a:r>
              <a:rPr lang="pl-PL" b="1" dirty="0" smtClean="0">
                <a:solidFill>
                  <a:srgbClr val="FF0000"/>
                </a:solidFill>
                <a:latin typeface="Algerian" pitchFamily="82" charset="0"/>
              </a:rPr>
              <a:t> ŚLĄSKA</a:t>
            </a:r>
            <a:endParaRPr lang="pl-PL" b="1" dirty="0">
              <a:solidFill>
                <a:srgbClr val="FF0000"/>
              </a:solidFill>
              <a:latin typeface="Algerian" pitchFamily="82" charset="0"/>
            </a:endParaRPr>
          </a:p>
        </p:txBody>
      </p:sp>
      <p:sp>
        <p:nvSpPr>
          <p:cNvPr id="3" name="pole tekstowe 2"/>
          <p:cNvSpPr txBox="1"/>
          <p:nvPr/>
        </p:nvSpPr>
        <p:spPr>
          <a:xfrm>
            <a:off x="571472" y="1357298"/>
            <a:ext cx="8001056" cy="5201424"/>
          </a:xfrm>
          <a:prstGeom prst="rect">
            <a:avLst/>
          </a:prstGeom>
          <a:noFill/>
        </p:spPr>
        <p:txBody>
          <a:bodyPr wrap="square" rtlCol="0">
            <a:spAutoFit/>
          </a:bodyPr>
          <a:lstStyle/>
          <a:p>
            <a:pPr algn="ctr"/>
            <a:r>
              <a:rPr lang="pl-PL" sz="2800" dirty="0" smtClean="0">
                <a:latin typeface="Times New Roman" pitchFamily="18" charset="0"/>
                <a:cs typeface="Times New Roman" pitchFamily="18" charset="0"/>
              </a:rPr>
              <a:t>Gwara śląska jest - jak twierdzi wybitny polonista prof. Miodek - jednym z najstarszych dialektów języka staropolskiego. De facto jest to mieszanka wielu języków, w tym polskiego, niemieckiego, czeskiego, rosyjskiego i łaciny, przy czym jest ona zróżnicowana w zależności od regionu (trochę inna na Śląsku Cieszyńskim blisko Czech, inna na Górnym Śląsku w okolicy Katowic, Mysłowic, Bytomia czy Gliwic, </a:t>
            </a:r>
            <a:r>
              <a:rPr lang="pl-PL" sz="2800" dirty="0" err="1" smtClean="0">
                <a:latin typeface="Times New Roman" pitchFamily="18" charset="0"/>
                <a:cs typeface="Times New Roman" pitchFamily="18" charset="0"/>
              </a:rPr>
              <a:t>inkszo</a:t>
            </a:r>
            <a:r>
              <a:rPr lang="pl-PL" sz="2800" dirty="0" smtClean="0">
                <a:latin typeface="Times New Roman" pitchFamily="18" charset="0"/>
                <a:cs typeface="Times New Roman" pitchFamily="18" charset="0"/>
              </a:rPr>
              <a:t> u Opola czy koło Tarnowskich Gór, albo na Dolnym Śląsku w okolic Wrocławia - bardziej wyraźne wpływy języka niemieckiego).</a:t>
            </a:r>
          </a:p>
          <a:p>
            <a:pPr algn="ctr"/>
            <a:endParaRPr lang="pl-PL" sz="24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928662" y="1071546"/>
            <a:ext cx="7772400" cy="4714908"/>
          </a:xfrm>
        </p:spPr>
        <p:txBody>
          <a:bodyPr/>
          <a:lstStyle/>
          <a:p>
            <a:r>
              <a:rPr lang="pl-PL" sz="2800" dirty="0" smtClean="0">
                <a:latin typeface="Times New Roman" pitchFamily="18" charset="0"/>
                <a:cs typeface="Times New Roman" pitchFamily="18" charset="0"/>
              </a:rPr>
              <a:t>Dzieci poznają dialekt śląski podczas zajęć, gdzie nauczycielki wprowadzają elementy gwary śląskiej dotyczącej określonego tematu, poznają wiersze, bajki i opowiadania po Śląsku. Uczą się wierszyków, przyśpiewek, piosenek dla dzieci. Reprezentują nasze przedszkole w różnych konkursach gwary śląskiej. </a:t>
            </a:r>
            <a:endParaRPr lang="pl-PL" sz="28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CCI20140505_0003.JPG"/>
          <p:cNvPicPr>
            <a:picLocks noChangeAspect="1"/>
          </p:cNvPicPr>
          <p:nvPr/>
        </p:nvPicPr>
        <p:blipFill>
          <a:blip r:embed="rId2" cstate="print"/>
          <a:stretch>
            <a:fillRect/>
          </a:stretch>
        </p:blipFill>
        <p:spPr>
          <a:xfrm rot="1221337">
            <a:off x="3759878" y="570419"/>
            <a:ext cx="5320077" cy="4500570"/>
          </a:xfrm>
          <a:prstGeom prst="rect">
            <a:avLst/>
          </a:prstGeom>
        </p:spPr>
      </p:pic>
      <p:pic>
        <p:nvPicPr>
          <p:cNvPr id="3" name="Obraz 2" descr="CCI20140505_0001.JPG"/>
          <p:cNvPicPr>
            <a:picLocks noChangeAspect="1"/>
          </p:cNvPicPr>
          <p:nvPr/>
        </p:nvPicPr>
        <p:blipFill>
          <a:blip r:embed="rId3" cstate="print"/>
          <a:stretch>
            <a:fillRect/>
          </a:stretch>
        </p:blipFill>
        <p:spPr>
          <a:xfrm rot="20987900">
            <a:off x="444874" y="1064328"/>
            <a:ext cx="4572032" cy="5431724"/>
          </a:xfrm>
          <a:prstGeom prst="rect">
            <a:avLst/>
          </a:prstGeom>
        </p:spPr>
      </p:pic>
      <p:sp>
        <p:nvSpPr>
          <p:cNvPr id="2" name="Tytuł 1"/>
          <p:cNvSpPr>
            <a:spLocks noGrp="1"/>
          </p:cNvSpPr>
          <p:nvPr>
            <p:ph type="title"/>
          </p:nvPr>
        </p:nvSpPr>
        <p:spPr>
          <a:xfrm>
            <a:off x="142844" y="142852"/>
            <a:ext cx="5214974" cy="1143000"/>
          </a:xfrm>
        </p:spPr>
        <p:txBody>
          <a:bodyPr/>
          <a:lstStyle/>
          <a:p>
            <a:r>
              <a:rPr lang="pl-PL" b="1" dirty="0" err="1" smtClean="0">
                <a:solidFill>
                  <a:srgbClr val="002060"/>
                </a:solidFill>
              </a:rPr>
              <a:t>Elemyntorz</a:t>
            </a:r>
            <a:r>
              <a:rPr lang="pl-PL" b="1" dirty="0" smtClean="0">
                <a:solidFill>
                  <a:srgbClr val="002060"/>
                </a:solidFill>
              </a:rPr>
              <a:t> </a:t>
            </a:r>
            <a:r>
              <a:rPr lang="pl-PL" b="1" dirty="0" err="1" smtClean="0">
                <a:solidFill>
                  <a:srgbClr val="002060"/>
                </a:solidFill>
              </a:rPr>
              <a:t>Ślonski</a:t>
            </a:r>
            <a:endParaRPr lang="pl-PL" b="1" dirty="0">
              <a:solidFill>
                <a:srgbClr val="002060"/>
              </a:solidFill>
            </a:endParaRPr>
          </a:p>
        </p:txBody>
      </p:sp>
      <p:pic>
        <p:nvPicPr>
          <p:cNvPr id="5" name="Obraz 4" descr="CCI20140505_0002.JPG"/>
          <p:cNvPicPr>
            <a:picLocks noChangeAspect="1"/>
          </p:cNvPicPr>
          <p:nvPr/>
        </p:nvPicPr>
        <p:blipFill>
          <a:blip r:embed="rId4" cstate="print"/>
          <a:stretch>
            <a:fillRect/>
          </a:stretch>
        </p:blipFill>
        <p:spPr>
          <a:xfrm>
            <a:off x="2319261" y="2529531"/>
            <a:ext cx="6824739" cy="4328469"/>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chalabala.jpg"/>
          <p:cNvPicPr>
            <a:picLocks noChangeAspect="1"/>
          </p:cNvPicPr>
          <p:nvPr/>
        </p:nvPicPr>
        <p:blipFill>
          <a:blip r:embed="rId2" cstate="print"/>
          <a:stretch>
            <a:fillRect/>
          </a:stretch>
        </p:blipFill>
        <p:spPr>
          <a:xfrm rot="21126118">
            <a:off x="145074" y="757547"/>
            <a:ext cx="2162175" cy="2667000"/>
          </a:xfrm>
          <a:prstGeom prst="rect">
            <a:avLst/>
          </a:prstGeom>
        </p:spPr>
      </p:pic>
      <p:sp>
        <p:nvSpPr>
          <p:cNvPr id="3" name="pole tekstowe 2"/>
          <p:cNvSpPr txBox="1"/>
          <p:nvPr/>
        </p:nvSpPr>
        <p:spPr>
          <a:xfrm>
            <a:off x="714348" y="285728"/>
            <a:ext cx="8215370" cy="6278642"/>
          </a:xfrm>
          <a:prstGeom prst="rect">
            <a:avLst/>
          </a:prstGeom>
          <a:noFill/>
        </p:spPr>
        <p:txBody>
          <a:bodyPr wrap="square" rtlCol="0">
            <a:spAutoFit/>
          </a:bodyPr>
          <a:lstStyle/>
          <a:p>
            <a:pPr algn="ctr"/>
            <a:r>
              <a:rPr lang="pl-PL" sz="2200" b="1" i="1" u="sng" dirty="0" smtClean="0">
                <a:solidFill>
                  <a:srgbClr val="002060"/>
                </a:solidFill>
                <a:latin typeface="Times New Roman" pitchFamily="18" charset="0"/>
                <a:cs typeface="Times New Roman" pitchFamily="18" charset="0"/>
              </a:rPr>
              <a:t>Napisała zbiorki</a:t>
            </a:r>
            <a:r>
              <a:rPr lang="pl-PL" sz="2200" b="1" i="1" dirty="0" smtClean="0">
                <a:solidFill>
                  <a:srgbClr val="002060"/>
                </a:solidFill>
                <a:latin typeface="Times New Roman" pitchFamily="18" charset="0"/>
                <a:cs typeface="Times New Roman" pitchFamily="18" charset="0"/>
              </a:rPr>
              <a:t>:</a:t>
            </a:r>
            <a:endParaRPr lang="pl-PL" sz="2200" b="1" dirty="0" smtClean="0">
              <a:solidFill>
                <a:srgbClr val="002060"/>
              </a:solidFill>
              <a:latin typeface="Times New Roman" pitchFamily="18" charset="0"/>
              <a:cs typeface="Times New Roman" pitchFamily="18" charset="0"/>
            </a:endParaRPr>
          </a:p>
          <a:p>
            <a:pPr lvl="0" algn="ctr">
              <a:buFont typeface="Arial" pitchFamily="34" charset="0"/>
              <a:buChar char="•"/>
            </a:pPr>
            <a:r>
              <a:rPr lang="pl-PL" sz="2200" dirty="0" smtClean="0">
                <a:latin typeface="Times New Roman" pitchFamily="18" charset="0"/>
                <a:cs typeface="Times New Roman" pitchFamily="18" charset="0"/>
              </a:rPr>
              <a:t>"</a:t>
            </a:r>
            <a:r>
              <a:rPr lang="pl-PL" sz="2000" dirty="0" smtClean="0">
                <a:latin typeface="Times New Roman" pitchFamily="18" charset="0"/>
                <a:cs typeface="Times New Roman" pitchFamily="18" charset="0"/>
              </a:rPr>
              <a:t>Nowy Roczek", "Łap - cap" (1930)</a:t>
            </a:r>
          </a:p>
          <a:p>
            <a:pPr lvl="0" algn="ctr">
              <a:buFont typeface="Arial" pitchFamily="34" charset="0"/>
              <a:buChar char="•"/>
            </a:pPr>
            <a:r>
              <a:rPr lang="pl-PL" sz="2000" dirty="0" smtClean="0">
                <a:latin typeface="Times New Roman" pitchFamily="18" charset="0"/>
                <a:cs typeface="Times New Roman" pitchFamily="18" charset="0"/>
              </a:rPr>
              <a:t>"Baśń o trzech siostrzyczkach" (1931)</a:t>
            </a:r>
          </a:p>
          <a:p>
            <a:pPr lvl="0" algn="ctr">
              <a:buFont typeface="Arial" pitchFamily="34" charset="0"/>
              <a:buChar char="•"/>
            </a:pPr>
            <a:r>
              <a:rPr lang="pl-PL" sz="2000" dirty="0" smtClean="0">
                <a:latin typeface="Times New Roman" pitchFamily="18" charset="0"/>
                <a:cs typeface="Times New Roman" pitchFamily="18" charset="0"/>
              </a:rPr>
              <a:t>"Bajdy ciotki Adelajdy", "Bajeczka z podwóreczka", </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"Cudowne okulary" (1932)</a:t>
            </a:r>
          </a:p>
          <a:p>
            <a:pPr lvl="0" algn="ctr">
              <a:buFont typeface="Arial" pitchFamily="34" charset="0"/>
              <a:buChar char="•"/>
            </a:pPr>
            <a:r>
              <a:rPr lang="pl-PL" sz="2000" dirty="0" smtClean="0">
                <a:latin typeface="Times New Roman" pitchFamily="18" charset="0"/>
                <a:cs typeface="Times New Roman" pitchFamily="18" charset="0"/>
              </a:rPr>
              <a:t>"Historia cała o niebieskich migdałach" (1935)</a:t>
            </a:r>
          </a:p>
          <a:p>
            <a:pPr lvl="0" algn="ctr">
              <a:buFont typeface="Arial" pitchFamily="34" charset="0"/>
              <a:buChar char="•"/>
            </a:pPr>
            <a:r>
              <a:rPr lang="pl-PL" sz="2000" dirty="0" smtClean="0">
                <a:latin typeface="Times New Roman" pitchFamily="18" charset="0"/>
                <a:cs typeface="Times New Roman" pitchFamily="18" charset="0"/>
              </a:rPr>
              <a:t>"Z przygód krasnala </a:t>
            </a:r>
            <a:r>
              <a:rPr lang="pl-PL" sz="2000" dirty="0" err="1" smtClean="0">
                <a:latin typeface="Times New Roman" pitchFamily="18" charset="0"/>
                <a:cs typeface="Times New Roman" pitchFamily="18" charset="0"/>
              </a:rPr>
              <a:t>Hałabały</a:t>
            </a:r>
            <a:r>
              <a:rPr lang="pl-PL" sz="2000" dirty="0" smtClean="0">
                <a:latin typeface="Times New Roman" pitchFamily="18" charset="0"/>
                <a:cs typeface="Times New Roman" pitchFamily="18" charset="0"/>
              </a:rPr>
              <a:t>" (1936)</a:t>
            </a:r>
          </a:p>
          <a:p>
            <a:pPr lvl="0" algn="ctr">
              <a:buFont typeface="Arial" pitchFamily="34" charset="0"/>
              <a:buChar char="•"/>
            </a:pPr>
            <a:r>
              <a:rPr lang="pl-PL" sz="2000" dirty="0" smtClean="0">
                <a:latin typeface="Times New Roman" pitchFamily="18" charset="0"/>
                <a:cs typeface="Times New Roman" pitchFamily="18" charset="0"/>
              </a:rPr>
              <a:t>"O Jasiu kapeluszniku" (1938)</a:t>
            </a:r>
          </a:p>
          <a:p>
            <a:pPr lvl="0" algn="ctr">
              <a:buFont typeface="Arial" pitchFamily="34" charset="0"/>
              <a:buChar char="•"/>
            </a:pPr>
            <a:r>
              <a:rPr lang="pl-PL" sz="2000" dirty="0" smtClean="0">
                <a:latin typeface="Times New Roman" pitchFamily="18" charset="0"/>
                <a:cs typeface="Times New Roman" pitchFamily="18" charset="0"/>
              </a:rPr>
              <a:t>"O duszkach </a:t>
            </a:r>
            <a:r>
              <a:rPr lang="pl-PL" sz="2000" dirty="0" err="1" smtClean="0">
                <a:latin typeface="Times New Roman" pitchFamily="18" charset="0"/>
                <a:cs typeface="Times New Roman" pitchFamily="18" charset="0"/>
              </a:rPr>
              <a:t>zawieruszkach</a:t>
            </a:r>
            <a:r>
              <a:rPr lang="pl-PL" sz="2000" dirty="0" smtClean="0">
                <a:latin typeface="Times New Roman" pitchFamily="18" charset="0"/>
                <a:cs typeface="Times New Roman" pitchFamily="18" charset="0"/>
              </a:rPr>
              <a:t>" (1939)</a:t>
            </a:r>
            <a:br>
              <a:rPr lang="pl-PL" sz="2000" dirty="0" smtClean="0">
                <a:latin typeface="Times New Roman" pitchFamily="18" charset="0"/>
                <a:cs typeface="Times New Roman" pitchFamily="18" charset="0"/>
              </a:rPr>
            </a:br>
            <a:endParaRPr lang="pl-PL" sz="2000" dirty="0" smtClean="0">
              <a:latin typeface="Times New Roman" pitchFamily="18" charset="0"/>
              <a:cs typeface="Times New Roman" pitchFamily="18" charset="0"/>
            </a:endParaRPr>
          </a:p>
          <a:p>
            <a:r>
              <a:rPr lang="pl-PL" sz="2200" dirty="0" smtClean="0">
                <a:latin typeface="Times New Roman" pitchFamily="18" charset="0"/>
                <a:cs typeface="Times New Roman" pitchFamily="18" charset="0"/>
              </a:rPr>
              <a:t>     Zasadnicze składniki jej utworów to prostota, bezpośredniość, optymizm, humor, bogactwo fantazji oraz piękno lirycznego wzruszenia. Poetka stanowi potęgę dobroci, głosi szacunek do pracy dla ludzi prostych i biednych. Pragnie ukazać wartości nauki, piękno wiedzy, korzyści płynące z pracy, porządku, miłości do najbliższych, zgody. Gani lenistwo, tchórzostwo, niechlujstwo, wady dziecięce.</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Wszystkie te wady stara się odsłonić w formie baśniowej,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z dodatkiem humoru, który pozwala jej łatwiej dotrzeć do czytelnika.</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Lucyna Krzemieniecka zmarła nagle 29 września 1955r w Warszawie</a:t>
            </a:r>
            <a:endParaRPr lang="pl-PL" sz="22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01609.JPG"/>
          <p:cNvPicPr>
            <a:picLocks noChangeAspect="1"/>
          </p:cNvPicPr>
          <p:nvPr/>
        </p:nvPicPr>
        <p:blipFill>
          <a:blip r:embed="rId2" cstate="print"/>
          <a:stretch>
            <a:fillRect/>
          </a:stretch>
        </p:blipFill>
        <p:spPr>
          <a:xfrm>
            <a:off x="3571868" y="2643182"/>
            <a:ext cx="5572132" cy="4214818"/>
          </a:xfrm>
          <a:prstGeom prst="rect">
            <a:avLst/>
          </a:prstGeom>
        </p:spPr>
      </p:pic>
      <p:pic>
        <p:nvPicPr>
          <p:cNvPr id="2" name="Obraz 1" descr="DSC01608.JPG"/>
          <p:cNvPicPr>
            <a:picLocks noChangeAspect="1"/>
          </p:cNvPicPr>
          <p:nvPr/>
        </p:nvPicPr>
        <p:blipFill>
          <a:blip r:embed="rId3" cstate="print"/>
          <a:stretch>
            <a:fillRect/>
          </a:stretch>
        </p:blipFill>
        <p:spPr>
          <a:xfrm>
            <a:off x="0" y="1"/>
            <a:ext cx="5715008" cy="4286256"/>
          </a:xfrm>
          <a:prstGeom prst="rect">
            <a:avLst/>
          </a:prstGeom>
        </p:spPr>
      </p:pic>
      <p:sp>
        <p:nvSpPr>
          <p:cNvPr id="4" name="pole tekstowe 3"/>
          <p:cNvSpPr txBox="1"/>
          <p:nvPr/>
        </p:nvSpPr>
        <p:spPr>
          <a:xfrm>
            <a:off x="5786446" y="642918"/>
            <a:ext cx="3071834" cy="923330"/>
          </a:xfrm>
          <a:prstGeom prst="rect">
            <a:avLst/>
          </a:prstGeom>
          <a:noFill/>
        </p:spPr>
        <p:txBody>
          <a:bodyPr wrap="square" rtlCol="0">
            <a:spAutoFit/>
          </a:bodyPr>
          <a:lstStyle/>
          <a:p>
            <a:r>
              <a:rPr lang="pl-PL" dirty="0" smtClean="0"/>
              <a:t>Występ dzieci podczas spotkania z górnikiem i skarbnikiem.</a:t>
            </a:r>
            <a:endParaRPr lang="pl-PL" dirty="0"/>
          </a:p>
        </p:txBody>
      </p:sp>
    </p:spTree>
  </p:cSld>
  <p:clrMapOvr>
    <a:masterClrMapping/>
  </p:clrMapOvr>
  <p:transition>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CCI20140508.JPG"/>
          <p:cNvPicPr>
            <a:picLocks noChangeAspect="1"/>
          </p:cNvPicPr>
          <p:nvPr/>
        </p:nvPicPr>
        <p:blipFill>
          <a:blip r:embed="rId2" cstate="print"/>
          <a:stretch>
            <a:fillRect/>
          </a:stretch>
        </p:blipFill>
        <p:spPr>
          <a:xfrm>
            <a:off x="0" y="3714752"/>
            <a:ext cx="2303921" cy="3143248"/>
          </a:xfrm>
          <a:prstGeom prst="rect">
            <a:avLst/>
          </a:prstGeom>
        </p:spPr>
      </p:pic>
      <p:sp>
        <p:nvSpPr>
          <p:cNvPr id="2" name="Tytuł 1"/>
          <p:cNvSpPr>
            <a:spLocks noGrp="1"/>
          </p:cNvSpPr>
          <p:nvPr>
            <p:ph type="title"/>
          </p:nvPr>
        </p:nvSpPr>
        <p:spPr>
          <a:xfrm>
            <a:off x="914400" y="274638"/>
            <a:ext cx="7772400" cy="725470"/>
          </a:xfrm>
        </p:spPr>
        <p:txBody>
          <a:bodyPr/>
          <a:lstStyle/>
          <a:p>
            <a:r>
              <a:rPr lang="pl-PL" sz="2800" dirty="0" smtClean="0">
                <a:solidFill>
                  <a:srgbClr val="0070C0"/>
                </a:solidFill>
                <a:latin typeface="Times New Roman" pitchFamily="18" charset="0"/>
                <a:cs typeface="Times New Roman" pitchFamily="18" charset="0"/>
              </a:rPr>
              <a:t>Miejski Konkurs Gwary Śląskiej</a:t>
            </a:r>
            <a:endParaRPr lang="pl-PL" sz="2800" dirty="0">
              <a:solidFill>
                <a:srgbClr val="0070C0"/>
              </a:solidFill>
              <a:latin typeface="Times New Roman" pitchFamily="18" charset="0"/>
              <a:cs typeface="Times New Roman" pitchFamily="18" charset="0"/>
            </a:endParaRPr>
          </a:p>
        </p:txBody>
      </p:sp>
      <p:pic>
        <p:nvPicPr>
          <p:cNvPr id="3" name="Obraz 2" descr="SAM_5885.JPG"/>
          <p:cNvPicPr>
            <a:picLocks noChangeAspect="1"/>
          </p:cNvPicPr>
          <p:nvPr/>
        </p:nvPicPr>
        <p:blipFill>
          <a:blip r:embed="rId3" cstate="print"/>
          <a:stretch>
            <a:fillRect/>
          </a:stretch>
        </p:blipFill>
        <p:spPr>
          <a:xfrm>
            <a:off x="4500562" y="2000240"/>
            <a:ext cx="4643438" cy="3482578"/>
          </a:xfrm>
          <a:prstGeom prst="rect">
            <a:avLst/>
          </a:prstGeom>
        </p:spPr>
      </p:pic>
      <p:pic>
        <p:nvPicPr>
          <p:cNvPr id="4" name="Obraz 3" descr="SAM_5883.JPG"/>
          <p:cNvPicPr>
            <a:picLocks noChangeAspect="1"/>
          </p:cNvPicPr>
          <p:nvPr/>
        </p:nvPicPr>
        <p:blipFill>
          <a:blip r:embed="rId4" cstate="print"/>
          <a:stretch>
            <a:fillRect/>
          </a:stretch>
        </p:blipFill>
        <p:spPr>
          <a:xfrm>
            <a:off x="2357422" y="3786190"/>
            <a:ext cx="4095747" cy="3071810"/>
          </a:xfrm>
          <a:prstGeom prst="rect">
            <a:avLst/>
          </a:prstGeom>
        </p:spPr>
      </p:pic>
      <p:sp>
        <p:nvSpPr>
          <p:cNvPr id="5" name="pole tekstowe 4"/>
          <p:cNvSpPr txBox="1"/>
          <p:nvPr/>
        </p:nvSpPr>
        <p:spPr>
          <a:xfrm>
            <a:off x="571472" y="1071546"/>
            <a:ext cx="8001056" cy="1877437"/>
          </a:xfrm>
          <a:prstGeom prst="rect">
            <a:avLst/>
          </a:prstGeom>
          <a:noFill/>
        </p:spPr>
        <p:txBody>
          <a:bodyPr wrap="square" rtlCol="0">
            <a:spAutoFit/>
          </a:bodyPr>
          <a:lstStyle/>
          <a:p>
            <a:r>
              <a:rPr lang="pl-PL" sz="2200" dirty="0" smtClean="0">
                <a:latin typeface="Times New Roman" pitchFamily="18" charset="0"/>
                <a:cs typeface="Times New Roman" pitchFamily="18" charset="0"/>
              </a:rPr>
              <a:t>Dzieci z naszego przedszkola odnoszą sukcesy na konkursach gwary zdobywając miejsca na podium w roku szkolnym:</a:t>
            </a:r>
            <a:r>
              <a:rPr lang="pl-PL" dirty="0" smtClean="0"/>
              <a:t/>
            </a:r>
            <a:br>
              <a:rPr lang="pl-PL" dirty="0" smtClean="0"/>
            </a:br>
            <a:endParaRPr lang="pl-PL" sz="2400" dirty="0" smtClean="0"/>
          </a:p>
          <a:p>
            <a:r>
              <a:rPr lang="pl-PL" sz="2400" b="1" dirty="0" smtClean="0"/>
              <a:t>I miejsce </a:t>
            </a:r>
            <a:r>
              <a:rPr lang="pl-PL" sz="2400" dirty="0" smtClean="0"/>
              <a:t>2012/2013</a:t>
            </a:r>
          </a:p>
          <a:p>
            <a:r>
              <a:rPr lang="pl-PL" sz="2400" b="1" dirty="0" smtClean="0"/>
              <a:t>III miejsce </a:t>
            </a:r>
            <a:r>
              <a:rPr lang="pl-PL" sz="2400" dirty="0" smtClean="0"/>
              <a:t>2013/2014</a:t>
            </a:r>
            <a:endParaRPr lang="pl-PL" sz="2400" dirty="0"/>
          </a:p>
        </p:txBody>
      </p:sp>
    </p:spTree>
  </p:cSld>
  <p:clrMapOvr>
    <a:masterClrMapping/>
  </p:clrMapOvr>
  <p:transition>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DSC_0107.JPG"/>
          <p:cNvPicPr>
            <a:picLocks noChangeAspect="1"/>
          </p:cNvPicPr>
          <p:nvPr/>
        </p:nvPicPr>
        <p:blipFill>
          <a:blip r:embed="rId2" cstate="print"/>
          <a:stretch>
            <a:fillRect/>
          </a:stretch>
        </p:blipFill>
        <p:spPr>
          <a:xfrm>
            <a:off x="0" y="3714752"/>
            <a:ext cx="4588753" cy="3143248"/>
          </a:xfrm>
          <a:prstGeom prst="rect">
            <a:avLst/>
          </a:prstGeom>
        </p:spPr>
      </p:pic>
      <p:sp>
        <p:nvSpPr>
          <p:cNvPr id="2" name="Tytuł 1"/>
          <p:cNvSpPr>
            <a:spLocks noGrp="1"/>
          </p:cNvSpPr>
          <p:nvPr>
            <p:ph type="title"/>
          </p:nvPr>
        </p:nvSpPr>
        <p:spPr/>
        <p:txBody>
          <a:bodyPr/>
          <a:lstStyle/>
          <a:p>
            <a:r>
              <a:rPr lang="pl-PL" b="1" dirty="0" err="1" smtClean="0">
                <a:solidFill>
                  <a:srgbClr val="FF0000"/>
                </a:solidFill>
                <a:latin typeface="Algerian" pitchFamily="82" charset="0"/>
              </a:rPr>
              <a:t>DzieŃ</a:t>
            </a:r>
            <a:r>
              <a:rPr lang="pl-PL" b="1" dirty="0" smtClean="0">
                <a:solidFill>
                  <a:srgbClr val="FF0000"/>
                </a:solidFill>
                <a:latin typeface="Algerian" pitchFamily="82" charset="0"/>
              </a:rPr>
              <a:t> </a:t>
            </a:r>
            <a:r>
              <a:rPr lang="pl-PL" b="1" dirty="0" err="1" smtClean="0">
                <a:solidFill>
                  <a:srgbClr val="FF0000"/>
                </a:solidFill>
                <a:latin typeface="Algerian" pitchFamily="82" charset="0"/>
              </a:rPr>
              <a:t>ŚlĄSKI</a:t>
            </a:r>
            <a:endParaRPr lang="pl-PL" dirty="0"/>
          </a:p>
        </p:txBody>
      </p:sp>
      <p:pic>
        <p:nvPicPr>
          <p:cNvPr id="3" name="Picture 2"/>
          <p:cNvPicPr>
            <a:picLocks noChangeAspect="1" noChangeArrowheads="1"/>
          </p:cNvPicPr>
          <p:nvPr/>
        </p:nvPicPr>
        <p:blipFill>
          <a:blip r:embed="rId3" cstate="print"/>
          <a:srcRect/>
          <a:stretch>
            <a:fillRect/>
          </a:stretch>
        </p:blipFill>
        <p:spPr bwMode="auto">
          <a:xfrm>
            <a:off x="500034" y="357166"/>
            <a:ext cx="493713" cy="731837"/>
          </a:xfrm>
          <a:prstGeom prst="rect">
            <a:avLst/>
          </a:prstGeom>
          <a:noFill/>
          <a:ln w="9525">
            <a:noFill/>
            <a:miter lim="800000"/>
            <a:headEnd/>
            <a:tailEnd/>
          </a:ln>
          <a:effectLst/>
        </p:spPr>
      </p:pic>
      <p:sp>
        <p:nvSpPr>
          <p:cNvPr id="4" name="pole tekstowe 3"/>
          <p:cNvSpPr txBox="1"/>
          <p:nvPr/>
        </p:nvSpPr>
        <p:spPr>
          <a:xfrm>
            <a:off x="500034" y="1285860"/>
            <a:ext cx="8215370" cy="1785104"/>
          </a:xfrm>
          <a:prstGeom prst="rect">
            <a:avLst/>
          </a:prstGeom>
          <a:noFill/>
        </p:spPr>
        <p:txBody>
          <a:bodyPr wrap="square" rtlCol="0">
            <a:spAutoFit/>
          </a:bodyPr>
          <a:lstStyle/>
          <a:p>
            <a:pPr algn="ctr"/>
            <a:r>
              <a:rPr lang="de-DE" sz="2200" dirty="0" smtClean="0">
                <a:latin typeface="Times New Roman" pitchFamily="18" charset="0"/>
                <a:cs typeface="Times New Roman" pitchFamily="18" charset="0"/>
              </a:rPr>
              <a:t>Znajomość małej Ojczyzny, jej dziejów, tradycji i obyczajów jest wartością, którą pielęgnujemy i przekazujemy naszym dzieciom.</a:t>
            </a:r>
            <a:r>
              <a:rPr lang="pl-PL" sz="2200" dirty="0" smtClean="0">
                <a:latin typeface="Times New Roman" pitchFamily="18" charset="0"/>
                <a:cs typeface="Times New Roman" pitchFamily="18" charset="0"/>
              </a:rPr>
              <a:t> </a:t>
            </a:r>
            <a:br>
              <a:rPr lang="pl-PL" sz="2200" dirty="0" smtClean="0">
                <a:latin typeface="Times New Roman" pitchFamily="18" charset="0"/>
                <a:cs typeface="Times New Roman" pitchFamily="18" charset="0"/>
              </a:rPr>
            </a:br>
            <a:r>
              <a:rPr lang="de-DE" sz="2200" dirty="0" smtClean="0">
                <a:latin typeface="Times New Roman" pitchFamily="18" charset="0"/>
                <a:cs typeface="Times New Roman" pitchFamily="18" charset="0"/>
              </a:rPr>
              <a:t>W naszym przedszkolu zorganizowano “Dzień Śląski” . Uroczystość uświetnili zaproszeni goście pan Ludwik Wróbel – Ślązak roku 2008 oraz zespół taneczny “ Taaka kropa” z Osin.</a:t>
            </a:r>
            <a:endParaRPr lang="pl-PL" sz="2200" dirty="0">
              <a:latin typeface="Times New Roman" pitchFamily="18" charset="0"/>
              <a:cs typeface="Times New Roman" pitchFamily="18" charset="0"/>
            </a:endParaRPr>
          </a:p>
        </p:txBody>
      </p:sp>
      <p:pic>
        <p:nvPicPr>
          <p:cNvPr id="5" name="Obraz 4" descr="DSC_0120.JPG"/>
          <p:cNvPicPr>
            <a:picLocks noChangeAspect="1"/>
          </p:cNvPicPr>
          <p:nvPr/>
        </p:nvPicPr>
        <p:blipFill>
          <a:blip r:embed="rId4" cstate="print"/>
          <a:stretch>
            <a:fillRect/>
          </a:stretch>
        </p:blipFill>
        <p:spPr>
          <a:xfrm>
            <a:off x="4429124" y="3701760"/>
            <a:ext cx="4714876" cy="3156240"/>
          </a:xfrm>
          <a:prstGeom prst="rect">
            <a:avLst/>
          </a:prstGeom>
        </p:spPr>
      </p:pic>
    </p:spTree>
  </p:cSld>
  <p:clrMapOvr>
    <a:masterClrMapping/>
  </p:clrMapOvr>
  <p:transition>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smtClean="0">
                <a:solidFill>
                  <a:srgbClr val="FF0000"/>
                </a:solidFill>
                <a:latin typeface="Algerian" pitchFamily="82" charset="0"/>
              </a:rPr>
              <a:t>ŚlOnska</a:t>
            </a:r>
            <a:r>
              <a:rPr lang="pl-PL" b="1" dirty="0" smtClean="0">
                <a:solidFill>
                  <a:srgbClr val="FF0000"/>
                </a:solidFill>
                <a:latin typeface="Algerian" pitchFamily="82" charset="0"/>
              </a:rPr>
              <a:t> biesiada</a:t>
            </a:r>
            <a:endParaRPr lang="pl-PL" dirty="0"/>
          </a:p>
        </p:txBody>
      </p:sp>
      <p:pic>
        <p:nvPicPr>
          <p:cNvPr id="3"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
        <p:nvSpPr>
          <p:cNvPr id="4" name="pole tekstowe 3"/>
          <p:cNvSpPr txBox="1"/>
          <p:nvPr/>
        </p:nvSpPr>
        <p:spPr>
          <a:xfrm>
            <a:off x="571472" y="1428736"/>
            <a:ext cx="8072494" cy="5109091"/>
          </a:xfrm>
          <a:prstGeom prst="rect">
            <a:avLst/>
          </a:prstGeom>
          <a:noFill/>
        </p:spPr>
        <p:txBody>
          <a:bodyPr wrap="square" rtlCol="0">
            <a:spAutoFit/>
          </a:bodyPr>
          <a:lstStyle/>
          <a:p>
            <a:pPr algn="ctr"/>
            <a:r>
              <a:rPr lang="pl-PL" sz="2200" dirty="0" smtClean="0">
                <a:latin typeface="Times New Roman" pitchFamily="18" charset="0"/>
                <a:cs typeface="Times New Roman" pitchFamily="18" charset="0"/>
              </a:rPr>
              <a:t>Przedszkole to wspaniałe miejsce, w którym dziecko nie tylko może rozwinąć dotychczasową wiedzę o swoich korzeniach, ale to także miejsce, w którym dziecko ma doświadczyć zdarzeń i sytuacji pozwalających na poczucie dumy ze swojego regionu i jego tradycji.  By sprawić, aby dzieci pokochały swoje miejsce na ziemi nauczycielki zorganizowały „ Śląską Biesiadę”. Na spotkanie licznie przybyli rodzice, babcie i dziadkowie przedszkolaków. Dzieci  zaprezentowały piosenki i tańce śląskie oraz inscenizację „ Dwaj górnicy”. </a:t>
            </a:r>
            <a:r>
              <a:rPr lang="de-DE" sz="2200" dirty="0" smtClean="0">
                <a:latin typeface="Times New Roman" pitchFamily="18" charset="0"/>
                <a:cs typeface="Times New Roman" pitchFamily="18" charset="0"/>
              </a:rPr>
              <a:t>Gości zaproszono do wspólnego śpiewu znanych śląskich utworów. Rozbrzmiewały popularne piosenki "Szła dzieweczka", "Poszła Karolinka", Karliku, Karliku". </a:t>
            </a:r>
            <a:r>
              <a:rPr lang="pl-PL" sz="2200" dirty="0" smtClean="0">
                <a:latin typeface="Times New Roman" pitchFamily="18" charset="0"/>
                <a:cs typeface="Times New Roman" pitchFamily="18" charset="0"/>
              </a:rPr>
              <a:t> </a:t>
            </a:r>
            <a:r>
              <a:rPr lang="de-DE" sz="2200" dirty="0" smtClean="0">
                <a:latin typeface="Times New Roman" pitchFamily="18" charset="0"/>
                <a:cs typeface="Times New Roman" pitchFamily="18" charset="0"/>
              </a:rPr>
              <a:t>Nie mogło zabraknąć wspólnych znanych śląskich zabaw "Pije Kuba do Jakuba" oraz śląskich "wiców". Wszyscy uczestnicy zarówno mali i duzi tryskali dobrym humorem. Poczęstunek stanowił  tradycyjny śląski „kołocz”</a:t>
            </a:r>
            <a:r>
              <a:rPr lang="pl-PL" sz="2200" dirty="0" smtClean="0">
                <a:latin typeface="Times New Roman" pitchFamily="18" charset="0"/>
                <a:cs typeface="Times New Roman" pitchFamily="18" charset="0"/>
              </a:rPr>
              <a:t>. </a:t>
            </a:r>
          </a:p>
          <a:p>
            <a:endParaRPr lang="pl-PL" dirty="0"/>
          </a:p>
        </p:txBody>
      </p:sp>
    </p:spTree>
  </p:cSld>
  <p:clrMapOvr>
    <a:masterClrMapping/>
  </p:clrMapOvr>
  <p:transition>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20140428_151126.jpg"/>
          <p:cNvPicPr>
            <a:picLocks noChangeAspect="1"/>
          </p:cNvPicPr>
          <p:nvPr/>
        </p:nvPicPr>
        <p:blipFill>
          <a:blip r:embed="rId2" cstate="print"/>
          <a:stretch>
            <a:fillRect/>
          </a:stretch>
        </p:blipFill>
        <p:spPr>
          <a:xfrm>
            <a:off x="0" y="0"/>
            <a:ext cx="9144000" cy="4000504"/>
          </a:xfrm>
          <a:prstGeom prst="rect">
            <a:avLst/>
          </a:prstGeom>
        </p:spPr>
      </p:pic>
      <p:pic>
        <p:nvPicPr>
          <p:cNvPr id="5" name="Obraz 4" descr="20140428_153708.jpg"/>
          <p:cNvPicPr>
            <a:picLocks noChangeAspect="1"/>
          </p:cNvPicPr>
          <p:nvPr/>
        </p:nvPicPr>
        <p:blipFill>
          <a:blip r:embed="rId3" cstate="print"/>
          <a:stretch>
            <a:fillRect/>
          </a:stretch>
        </p:blipFill>
        <p:spPr>
          <a:xfrm>
            <a:off x="1" y="3929066"/>
            <a:ext cx="4643437" cy="2928934"/>
          </a:xfrm>
          <a:prstGeom prst="rect">
            <a:avLst/>
          </a:prstGeom>
        </p:spPr>
      </p:pic>
      <p:pic>
        <p:nvPicPr>
          <p:cNvPr id="6" name="Obraz 5" descr="20140428_151851.jpg"/>
          <p:cNvPicPr>
            <a:picLocks noChangeAspect="1"/>
          </p:cNvPicPr>
          <p:nvPr/>
        </p:nvPicPr>
        <p:blipFill>
          <a:blip r:embed="rId4" cstate="print"/>
          <a:stretch>
            <a:fillRect/>
          </a:stretch>
        </p:blipFill>
        <p:spPr>
          <a:xfrm>
            <a:off x="4500562" y="3929066"/>
            <a:ext cx="4643438" cy="2928933"/>
          </a:xfrm>
          <a:prstGeom prst="rect">
            <a:avLst/>
          </a:prstGeom>
        </p:spPr>
      </p:pic>
    </p:spTree>
  </p:cSld>
  <p:clrMapOvr>
    <a:masterClrMapping/>
  </p:clrMapOvr>
  <p:transition>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20140428_151429.jpg"/>
          <p:cNvPicPr>
            <a:picLocks noChangeAspect="1"/>
          </p:cNvPicPr>
          <p:nvPr/>
        </p:nvPicPr>
        <p:blipFill>
          <a:blip r:embed="rId2" cstate="print"/>
          <a:stretch>
            <a:fillRect/>
          </a:stretch>
        </p:blipFill>
        <p:spPr>
          <a:xfrm>
            <a:off x="4929190" y="0"/>
            <a:ext cx="3857625" cy="6858000"/>
          </a:xfrm>
          <a:prstGeom prst="rect">
            <a:avLst/>
          </a:prstGeom>
        </p:spPr>
      </p:pic>
      <p:pic>
        <p:nvPicPr>
          <p:cNvPr id="3" name="Obraz 2" descr="20140428_150755.jpg"/>
          <p:cNvPicPr>
            <a:picLocks noChangeAspect="1"/>
          </p:cNvPicPr>
          <p:nvPr/>
        </p:nvPicPr>
        <p:blipFill>
          <a:blip r:embed="rId3" cstate="print"/>
          <a:stretch>
            <a:fillRect/>
          </a:stretch>
        </p:blipFill>
        <p:spPr>
          <a:xfrm>
            <a:off x="428596" y="0"/>
            <a:ext cx="3857625" cy="6858000"/>
          </a:xfrm>
          <a:prstGeom prst="rect">
            <a:avLst/>
          </a:prstGeom>
        </p:spPr>
      </p:pic>
    </p:spTree>
  </p:cSld>
  <p:clrMapOvr>
    <a:masterClrMapping/>
  </p:clrMapOvr>
  <p:transition>
    <p:split orient="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_1620.jpg"/>
          <p:cNvPicPr>
            <a:picLocks noChangeAspect="1"/>
          </p:cNvPicPr>
          <p:nvPr/>
        </p:nvPicPr>
        <p:blipFill>
          <a:blip r:embed="rId2" cstate="print"/>
          <a:stretch>
            <a:fillRect/>
          </a:stretch>
        </p:blipFill>
        <p:spPr>
          <a:xfrm>
            <a:off x="4214810" y="0"/>
            <a:ext cx="4929190" cy="3696893"/>
          </a:xfrm>
          <a:prstGeom prst="rect">
            <a:avLst/>
          </a:prstGeom>
        </p:spPr>
      </p:pic>
      <p:pic>
        <p:nvPicPr>
          <p:cNvPr id="2" name="Obraz 1" descr="DSC_1615.jpg"/>
          <p:cNvPicPr>
            <a:picLocks noChangeAspect="1"/>
          </p:cNvPicPr>
          <p:nvPr/>
        </p:nvPicPr>
        <p:blipFill>
          <a:blip r:embed="rId3" cstate="print"/>
          <a:stretch>
            <a:fillRect/>
          </a:stretch>
        </p:blipFill>
        <p:spPr>
          <a:xfrm>
            <a:off x="-214346" y="1071546"/>
            <a:ext cx="4429124" cy="3321843"/>
          </a:xfrm>
          <a:prstGeom prst="rect">
            <a:avLst/>
          </a:prstGeom>
        </p:spPr>
      </p:pic>
      <p:pic>
        <p:nvPicPr>
          <p:cNvPr id="4" name="Obraz 3" descr="DSC_1643.jpg"/>
          <p:cNvPicPr>
            <a:picLocks noChangeAspect="1"/>
          </p:cNvPicPr>
          <p:nvPr/>
        </p:nvPicPr>
        <p:blipFill>
          <a:blip r:embed="rId4" cstate="print"/>
          <a:stretch>
            <a:fillRect/>
          </a:stretch>
        </p:blipFill>
        <p:spPr>
          <a:xfrm>
            <a:off x="3500430" y="3429000"/>
            <a:ext cx="4572000" cy="3429000"/>
          </a:xfrm>
          <a:prstGeom prst="rect">
            <a:avLst/>
          </a:prstGeom>
        </p:spPr>
      </p:pic>
    </p:spTree>
  </p:cSld>
  <p:clrMapOvr>
    <a:masterClrMapping/>
  </p:clrMapOvr>
  <p:transition>
    <p:split orient="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7224" y="142852"/>
            <a:ext cx="7772400" cy="796908"/>
          </a:xfrm>
        </p:spPr>
        <p:txBody>
          <a:bodyPr/>
          <a:lstStyle/>
          <a:p>
            <a:r>
              <a:rPr lang="pl-PL" dirty="0" smtClean="0"/>
              <a:t>Scenariusz Biesiady Śląskiej</a:t>
            </a:r>
            <a:endParaRPr lang="pl-PL" dirty="0"/>
          </a:p>
        </p:txBody>
      </p:sp>
      <p:sp>
        <p:nvSpPr>
          <p:cNvPr id="3" name="pole tekstowe 2"/>
          <p:cNvSpPr txBox="1"/>
          <p:nvPr/>
        </p:nvSpPr>
        <p:spPr>
          <a:xfrm>
            <a:off x="500034" y="948690"/>
            <a:ext cx="8143932" cy="5509200"/>
          </a:xfrm>
          <a:prstGeom prst="rect">
            <a:avLst/>
          </a:prstGeom>
          <a:noFill/>
        </p:spPr>
        <p:txBody>
          <a:bodyPr wrap="square" rtlCol="0">
            <a:spAutoFit/>
          </a:bodyPr>
          <a:lstStyle/>
          <a:p>
            <a:pPr lvl="1"/>
            <a:r>
              <a:rPr lang="pl-PL" sz="1600" b="1" dirty="0" smtClean="0">
                <a:latin typeface="Times New Roman" pitchFamily="18" charset="0"/>
                <a:cs typeface="Times New Roman" pitchFamily="18" charset="0"/>
              </a:rPr>
              <a:t>BIESIADA ŚLĄSKA W PRZEDSZKOLU</a:t>
            </a:r>
            <a:endParaRPr lang="pl-PL" sz="1600" dirty="0" smtClean="0">
              <a:latin typeface="Times New Roman" pitchFamily="18" charset="0"/>
              <a:cs typeface="Times New Roman" pitchFamily="18" charset="0"/>
            </a:endParaRPr>
          </a:p>
          <a:p>
            <a:pPr lvl="1"/>
            <a:r>
              <a:rPr lang="pl-PL" sz="1600" b="1" dirty="0" smtClean="0">
                <a:latin typeface="Times New Roman" pitchFamily="18" charset="0"/>
                <a:cs typeface="Times New Roman" pitchFamily="18" charset="0"/>
              </a:rPr>
              <a:t>montaż słowno – muzyczny z zakresu edukacji regionalnej</a:t>
            </a:r>
            <a:endParaRPr lang="pl-PL" sz="1600" dirty="0" smtClean="0">
              <a:latin typeface="Times New Roman" pitchFamily="18" charset="0"/>
              <a:cs typeface="Times New Roman" pitchFamily="18" charset="0"/>
            </a:endParaRPr>
          </a:p>
          <a:p>
            <a:pPr lvl="1"/>
            <a:r>
              <a:rPr lang="pl-PL" sz="1600" b="1" dirty="0" smtClean="0">
                <a:latin typeface="Times New Roman" pitchFamily="18" charset="0"/>
                <a:cs typeface="Times New Roman" pitchFamily="18" charset="0"/>
              </a:rPr>
              <a:t>Prowadzące:</a:t>
            </a:r>
            <a:r>
              <a:rPr lang="pl-PL" sz="1600" dirty="0" smtClean="0">
                <a:latin typeface="Times New Roman" pitchFamily="18" charset="0"/>
                <a:cs typeface="Times New Roman" pitchFamily="18" charset="0"/>
              </a:rPr>
              <a:t> Anna Janas Wełniak, Katarzyna Karwot</a:t>
            </a:r>
          </a:p>
          <a:p>
            <a:pPr lvl="1"/>
            <a:r>
              <a:rPr lang="pl-PL" sz="1600" b="1" dirty="0" smtClean="0">
                <a:latin typeface="Times New Roman" pitchFamily="18" charset="0"/>
                <a:cs typeface="Times New Roman" pitchFamily="18" charset="0"/>
              </a:rPr>
              <a:t>Data: </a:t>
            </a:r>
            <a:r>
              <a:rPr lang="pl-PL" sz="1600" dirty="0" smtClean="0">
                <a:latin typeface="Times New Roman" pitchFamily="18" charset="0"/>
                <a:cs typeface="Times New Roman" pitchFamily="18" charset="0"/>
              </a:rPr>
              <a:t>28 kwietnia 2014</a:t>
            </a:r>
          </a:p>
          <a:p>
            <a:pPr lvl="1"/>
            <a:r>
              <a:rPr lang="pl-PL" sz="1600" b="1" dirty="0" smtClean="0">
                <a:latin typeface="Times New Roman" pitchFamily="18" charset="0"/>
                <a:cs typeface="Times New Roman" pitchFamily="18" charset="0"/>
              </a:rPr>
              <a:t>Cele:</a:t>
            </a:r>
            <a:endParaRPr lang="pl-PL" sz="1600" dirty="0" smtClean="0">
              <a:latin typeface="Times New Roman" pitchFamily="18" charset="0"/>
              <a:cs typeface="Times New Roman" pitchFamily="18" charset="0"/>
            </a:endParaRPr>
          </a:p>
          <a:p>
            <a:pPr lvl="1"/>
            <a:r>
              <a:rPr lang="pl-PL" sz="1600" b="1" dirty="0" smtClean="0">
                <a:latin typeface="Times New Roman" pitchFamily="18" charset="0"/>
                <a:cs typeface="Times New Roman" pitchFamily="18" charset="0"/>
              </a:rPr>
              <a:t>- </a:t>
            </a:r>
            <a:r>
              <a:rPr lang="pl-PL" sz="1600" dirty="0" smtClean="0">
                <a:latin typeface="Times New Roman" pitchFamily="18" charset="0"/>
                <a:cs typeface="Times New Roman" pitchFamily="18" charset="0"/>
              </a:rPr>
              <a:t>kształtowanie życzliwej, otwartej i tolerancyjnej postawy wobec otaczającego świata</a:t>
            </a:r>
          </a:p>
          <a:p>
            <a:pPr lvl="1"/>
            <a:r>
              <a:rPr lang="pl-PL" sz="1600" dirty="0" smtClean="0">
                <a:latin typeface="Times New Roman" pitchFamily="18" charset="0"/>
                <a:cs typeface="Times New Roman" pitchFamily="18" charset="0"/>
              </a:rPr>
              <a:t>- tworzenie warunków do aktywnego uczestnictwa, przeżywania uroczystości przedszkolnej,</a:t>
            </a:r>
          </a:p>
          <a:p>
            <a:pPr lvl="1"/>
            <a:r>
              <a:rPr lang="pl-PL" sz="1600" dirty="0" smtClean="0">
                <a:latin typeface="Times New Roman" pitchFamily="18" charset="0"/>
                <a:cs typeface="Times New Roman" pitchFamily="18" charset="0"/>
              </a:rPr>
              <a:t>- prezentowania swoich umiejętności i wiadomości</a:t>
            </a:r>
          </a:p>
          <a:p>
            <a:pPr lvl="1"/>
            <a:r>
              <a:rPr lang="pl-PL" sz="1600" dirty="0" smtClean="0">
                <a:latin typeface="Times New Roman" pitchFamily="18" charset="0"/>
                <a:cs typeface="Times New Roman" pitchFamily="18" charset="0"/>
              </a:rPr>
              <a:t>- rozwijanie poczucia tożsamości regionalnej, umiejętności posługiwania się gwarą i zdolności jej rozumienia</a:t>
            </a:r>
          </a:p>
          <a:p>
            <a:pPr lvl="1"/>
            <a:r>
              <a:rPr lang="pl-PL" sz="1600" dirty="0" smtClean="0">
                <a:latin typeface="Times New Roman" pitchFamily="18" charset="0"/>
                <a:cs typeface="Times New Roman" pitchFamily="18" charset="0"/>
              </a:rPr>
              <a:t>- kultywowanie swoistych wartości i cech kulturowych, obyczajów i zwyczajów swojego środowiska</a:t>
            </a:r>
            <a:br>
              <a:rPr lang="pl-PL" sz="1600" dirty="0" smtClean="0">
                <a:latin typeface="Times New Roman" pitchFamily="18" charset="0"/>
                <a:cs typeface="Times New Roman" pitchFamily="18" charset="0"/>
              </a:rPr>
            </a:br>
            <a:endParaRPr lang="pl-PL" sz="1600"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1.Powitanie</a:t>
            </a:r>
          </a:p>
          <a:p>
            <a:endParaRPr lang="pl-PL" sz="1600" dirty="0" smtClean="0">
              <a:latin typeface="Times New Roman" pitchFamily="18" charset="0"/>
              <a:cs typeface="Times New Roman" pitchFamily="18" charset="0"/>
            </a:endParaRPr>
          </a:p>
          <a:p>
            <a:r>
              <a:rPr lang="pl-PL" sz="1600" dirty="0" err="1" smtClean="0">
                <a:latin typeface="Times New Roman" pitchFamily="18" charset="0"/>
                <a:cs typeface="Times New Roman" pitchFamily="18" charset="0"/>
              </a:rPr>
              <a:t>Witomy</a:t>
            </a:r>
            <a:r>
              <a:rPr lang="pl-PL" sz="1600" dirty="0" smtClean="0">
                <a:latin typeface="Times New Roman" pitchFamily="18" charset="0"/>
                <a:cs typeface="Times New Roman" pitchFamily="18" charset="0"/>
              </a:rPr>
              <a:t> wszystkich zebranych na tej sali bardzo serdecznie i </a:t>
            </a:r>
            <a:r>
              <a:rPr lang="pl-PL" sz="1600" dirty="0" err="1" smtClean="0">
                <a:latin typeface="Times New Roman" pitchFamily="18" charset="0"/>
                <a:cs typeface="Times New Roman" pitchFamily="18" charset="0"/>
              </a:rPr>
              <a:t>zapraszomy</a:t>
            </a:r>
            <a:r>
              <a:rPr lang="pl-PL" sz="1600" dirty="0" smtClean="0">
                <a:latin typeface="Times New Roman" pitchFamily="18" charset="0"/>
                <a:cs typeface="Times New Roman" pitchFamily="18" charset="0"/>
              </a:rPr>
              <a:t> do wspólnej zabawy. Mamy nadzieję, że dzisiejsza uroczystość będzie dla was przyjemnym spotkaniem z naszą Małą Ojczyzną i pozwoli </a:t>
            </a:r>
            <a:r>
              <a:rPr lang="pl-PL" sz="1600" dirty="0" err="1" smtClean="0">
                <a:latin typeface="Times New Roman" pitchFamily="18" charset="0"/>
                <a:cs typeface="Times New Roman" pitchFamily="18" charset="0"/>
              </a:rPr>
              <a:t>Wom</a:t>
            </a:r>
            <a:r>
              <a:rPr lang="pl-PL" sz="1600" dirty="0" smtClean="0">
                <a:latin typeface="Times New Roman" pitchFamily="18" charset="0"/>
                <a:cs typeface="Times New Roman" pitchFamily="18" charset="0"/>
              </a:rPr>
              <a:t> miło i sympatycznie przeżyć to popołudnie</a:t>
            </a:r>
          </a:p>
          <a:p>
            <a:r>
              <a:rPr lang="pl-PL" sz="1600" dirty="0" smtClean="0">
                <a:latin typeface="Times New Roman" pitchFamily="18" charset="0"/>
                <a:cs typeface="Times New Roman" pitchFamily="18" charset="0"/>
              </a:rPr>
              <a:t>Na pewno wszyscy </a:t>
            </a:r>
            <a:r>
              <a:rPr lang="pl-PL" sz="1600" dirty="0" err="1" smtClean="0">
                <a:latin typeface="Times New Roman" pitchFamily="18" charset="0"/>
                <a:cs typeface="Times New Roman" pitchFamily="18" charset="0"/>
              </a:rPr>
              <a:t>znocie</a:t>
            </a:r>
            <a:r>
              <a:rPr lang="pl-PL" sz="1600" dirty="0" smtClean="0">
                <a:latin typeface="Times New Roman" pitchFamily="18" charset="0"/>
                <a:cs typeface="Times New Roman" pitchFamily="18" charset="0"/>
              </a:rPr>
              <a:t> wierszyk Kto Ty jesteś? Dziś posłuchajcie jego śląskiej wersji</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Dwie prowadzące:</a:t>
            </a:r>
            <a:br>
              <a:rPr lang="pl-PL" sz="1600" dirty="0" smtClean="0">
                <a:latin typeface="Times New Roman" pitchFamily="18" charset="0"/>
                <a:cs typeface="Times New Roman" pitchFamily="18" charset="0"/>
              </a:rPr>
            </a:br>
            <a:endParaRPr lang="pl-PL" sz="16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000100" y="714356"/>
            <a:ext cx="6572296" cy="5324535"/>
          </a:xfrm>
          <a:prstGeom prst="rect">
            <a:avLst/>
          </a:prstGeom>
          <a:noFill/>
        </p:spPr>
        <p:txBody>
          <a:bodyPr wrap="square" rtlCol="0">
            <a:spAutoFit/>
          </a:bodyPr>
          <a:lstStyle/>
          <a:p>
            <a:pPr algn="ctr"/>
            <a:r>
              <a:rPr lang="pl-PL" sz="1700" b="1" dirty="0" smtClean="0">
                <a:latin typeface="Times New Roman" pitchFamily="18" charset="0"/>
                <a:cs typeface="Times New Roman" pitchFamily="18" charset="0"/>
              </a:rPr>
              <a:t>Czyś ty Polok?</a:t>
            </a:r>
            <a:r>
              <a:rPr lang="pl-PL" sz="1700" dirty="0" smtClean="0">
                <a:latin typeface="Times New Roman" pitchFamily="18" charset="0"/>
                <a:cs typeface="Times New Roman" pitchFamily="18" charset="0"/>
              </a:rPr>
              <a:t> Jo </a:t>
            </a:r>
            <a:r>
              <a:rPr lang="pl-PL" sz="1700" dirty="0" err="1" smtClean="0">
                <a:latin typeface="Times New Roman" pitchFamily="18" charset="0"/>
                <a:cs typeface="Times New Roman" pitchFamily="18" charset="0"/>
              </a:rPr>
              <a:t>Polokiym</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Ale </a:t>
            </a:r>
            <a:r>
              <a:rPr lang="pl-PL" sz="1700" dirty="0" err="1" smtClean="0">
                <a:latin typeface="Times New Roman" pitchFamily="18" charset="0"/>
                <a:cs typeface="Times New Roman" pitchFamily="18" charset="0"/>
              </a:rPr>
              <a:t>żech</a:t>
            </a:r>
            <a:r>
              <a:rPr lang="pl-PL" sz="1700" dirty="0" smtClean="0">
                <a:latin typeface="Times New Roman" pitchFamily="18" charset="0"/>
                <a:cs typeface="Times New Roman" pitchFamily="18" charset="0"/>
              </a:rPr>
              <a:t> </a:t>
            </a:r>
            <a:r>
              <a:rPr lang="pl-PL" sz="1700" dirty="0" err="1" smtClean="0">
                <a:latin typeface="Times New Roman" pitchFamily="18" charset="0"/>
                <a:cs typeface="Times New Roman" pitchFamily="18" charset="0"/>
              </a:rPr>
              <a:t>tyż</a:t>
            </a:r>
            <a:r>
              <a:rPr lang="pl-PL" sz="1700" dirty="0" smtClean="0">
                <a:latin typeface="Times New Roman" pitchFamily="18" charset="0"/>
                <a:cs typeface="Times New Roman" pitchFamily="18" charset="0"/>
              </a:rPr>
              <a:t> je </a:t>
            </a:r>
            <a:r>
              <a:rPr lang="pl-PL" sz="1700" dirty="0" err="1" smtClean="0">
                <a:latin typeface="Times New Roman" pitchFamily="18" charset="0"/>
                <a:cs typeface="Times New Roman" pitchFamily="18" charset="0"/>
              </a:rPr>
              <a:t>Slązokiym</a:t>
            </a:r>
            <a:r>
              <a:rPr lang="pl-PL" sz="1700" dirty="0" smtClean="0">
                <a:latin typeface="Times New Roman" pitchFamily="18" charset="0"/>
                <a:cs typeface="Times New Roman" pitchFamily="18" charset="0"/>
              </a:rPr>
              <a:t>! ,</a:t>
            </a:r>
            <a:br>
              <a:rPr lang="pl-PL" sz="1700" dirty="0" smtClean="0">
                <a:latin typeface="Times New Roman" pitchFamily="18" charset="0"/>
                <a:cs typeface="Times New Roman" pitchFamily="18" charset="0"/>
              </a:rPr>
            </a:br>
            <a:r>
              <a:rPr lang="pl-PL" sz="1700" b="1" dirty="0" err="1" smtClean="0">
                <a:latin typeface="Times New Roman" pitchFamily="18" charset="0"/>
                <a:cs typeface="Times New Roman" pitchFamily="18" charset="0"/>
              </a:rPr>
              <a:t>Kaj</a:t>
            </a:r>
            <a:r>
              <a:rPr lang="pl-PL" sz="1700" b="1" dirty="0" smtClean="0">
                <a:latin typeface="Times New Roman" pitchFamily="18" charset="0"/>
                <a:cs typeface="Times New Roman" pitchFamily="18" charset="0"/>
              </a:rPr>
              <a:t> ty </a:t>
            </a:r>
            <a:r>
              <a:rPr lang="pl-PL" sz="1700" b="1" dirty="0" err="1" smtClean="0">
                <a:latin typeface="Times New Roman" pitchFamily="18" charset="0"/>
                <a:cs typeface="Times New Roman" pitchFamily="18" charset="0"/>
              </a:rPr>
              <a:t>miyszkosz</a:t>
            </a:r>
            <a:r>
              <a:rPr lang="pl-PL" sz="1700" b="1" dirty="0" smtClean="0">
                <a:latin typeface="Times New Roman" pitchFamily="18" charset="0"/>
                <a:cs typeface="Times New Roman" pitchFamily="18" charset="0"/>
              </a:rPr>
              <a:t>?</a:t>
            </a:r>
            <a:r>
              <a:rPr lang="pl-PL" sz="1700" dirty="0" smtClean="0">
                <a:latin typeface="Times New Roman" pitchFamily="18" charset="0"/>
                <a:cs typeface="Times New Roman" pitchFamily="18" charset="0"/>
              </a:rPr>
              <a:t> Tu, na </a:t>
            </a:r>
            <a:r>
              <a:rPr lang="pl-PL" sz="1700" dirty="0" err="1" smtClean="0">
                <a:latin typeface="Times New Roman" pitchFamily="18" charset="0"/>
                <a:cs typeface="Times New Roman" pitchFamily="18" charset="0"/>
              </a:rPr>
              <a:t>Sląsku</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Na tym </a:t>
            </a:r>
            <a:r>
              <a:rPr lang="pl-PL" sz="1700" dirty="0" err="1" smtClean="0">
                <a:latin typeface="Times New Roman" pitchFamily="18" charset="0"/>
                <a:cs typeface="Times New Roman" pitchFamily="18" charset="0"/>
              </a:rPr>
              <a:t>piyknym</a:t>
            </a:r>
            <a:r>
              <a:rPr lang="pl-PL" sz="1700" dirty="0" smtClean="0">
                <a:latin typeface="Times New Roman" pitchFamily="18" charset="0"/>
                <a:cs typeface="Times New Roman" pitchFamily="18" charset="0"/>
              </a:rPr>
              <a:t> Polski </a:t>
            </a:r>
            <a:r>
              <a:rPr lang="pl-PL" sz="1700" dirty="0" err="1" smtClean="0">
                <a:latin typeface="Times New Roman" pitchFamily="18" charset="0"/>
                <a:cs typeface="Times New Roman" pitchFamily="18" charset="0"/>
              </a:rPr>
              <a:t>konsku</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b="1" dirty="0" smtClean="0">
                <a:latin typeface="Times New Roman" pitchFamily="18" charset="0"/>
                <a:cs typeface="Times New Roman" pitchFamily="18" charset="0"/>
              </a:rPr>
              <a:t>Kim je Polska?</a:t>
            </a:r>
            <a:r>
              <a:rPr lang="pl-PL" sz="1700" dirty="0" smtClean="0">
                <a:latin typeface="Times New Roman" pitchFamily="18" charset="0"/>
                <a:cs typeface="Times New Roman" pitchFamily="18" charset="0"/>
              </a:rPr>
              <a:t> Mą Ojczyzną!</a:t>
            </a:r>
            <a:br>
              <a:rPr lang="pl-PL" sz="1700" dirty="0" smtClean="0">
                <a:latin typeface="Times New Roman" pitchFamily="18" charset="0"/>
                <a:cs typeface="Times New Roman" pitchFamily="18" charset="0"/>
              </a:rPr>
            </a:br>
            <a:r>
              <a:rPr lang="pl-PL" sz="1700" b="1" dirty="0" smtClean="0">
                <a:latin typeface="Times New Roman" pitchFamily="18" charset="0"/>
                <a:cs typeface="Times New Roman" pitchFamily="18" charset="0"/>
              </a:rPr>
              <a:t>A kim Śląsk?</a:t>
            </a:r>
            <a:r>
              <a:rPr lang="pl-PL" sz="1700" dirty="0" smtClean="0">
                <a:latin typeface="Times New Roman" pitchFamily="18" charset="0"/>
                <a:cs typeface="Times New Roman" pitchFamily="18" charset="0"/>
              </a:rPr>
              <a:t> Je Ojcowizną!</a:t>
            </a:r>
            <a:br>
              <a:rPr lang="pl-PL" sz="1700" dirty="0" smtClean="0">
                <a:latin typeface="Times New Roman" pitchFamily="18" charset="0"/>
                <a:cs typeface="Times New Roman" pitchFamily="18" charset="0"/>
              </a:rPr>
            </a:br>
            <a:r>
              <a:rPr lang="pl-PL" sz="1700" b="1" dirty="0" err="1" smtClean="0">
                <a:latin typeface="Times New Roman" pitchFamily="18" charset="0"/>
                <a:cs typeface="Times New Roman" pitchFamily="18" charset="0"/>
              </a:rPr>
              <a:t>Przajesz</a:t>
            </a:r>
            <a:r>
              <a:rPr lang="pl-PL" sz="1700" b="1" dirty="0" smtClean="0">
                <a:latin typeface="Times New Roman" pitchFamily="18" charset="0"/>
                <a:cs typeface="Times New Roman" pitchFamily="18" charset="0"/>
              </a:rPr>
              <a:t> Polsce?</a:t>
            </a:r>
            <a:r>
              <a:rPr lang="pl-PL" sz="1700" dirty="0" smtClean="0">
                <a:latin typeface="Times New Roman" pitchFamily="18" charset="0"/>
                <a:cs typeface="Times New Roman" pitchFamily="18" charset="0"/>
              </a:rPr>
              <a:t> Toć, że </a:t>
            </a:r>
            <a:r>
              <a:rPr lang="pl-PL" sz="1700" dirty="0" err="1" smtClean="0">
                <a:latin typeface="Times New Roman" pitchFamily="18" charset="0"/>
                <a:cs typeface="Times New Roman" pitchFamily="18" charset="0"/>
              </a:rPr>
              <a:t>przaja</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b="1" dirty="0" smtClean="0">
                <a:latin typeface="Times New Roman" pitchFamily="18" charset="0"/>
                <a:cs typeface="Times New Roman" pitchFamily="18" charset="0"/>
              </a:rPr>
              <a:t>A </a:t>
            </a:r>
            <a:r>
              <a:rPr lang="pl-PL" sz="1700" b="1" dirty="0" err="1" smtClean="0">
                <a:latin typeface="Times New Roman" pitchFamily="18" charset="0"/>
                <a:cs typeface="Times New Roman" pitchFamily="18" charset="0"/>
              </a:rPr>
              <a:t>Sląskowi</a:t>
            </a:r>
            <a:r>
              <a:rPr lang="pl-PL" sz="1700" b="1" dirty="0" smtClean="0">
                <a:latin typeface="Times New Roman" pitchFamily="18" charset="0"/>
                <a:cs typeface="Times New Roman" pitchFamily="18" charset="0"/>
              </a:rPr>
              <a:t>?</a:t>
            </a:r>
            <a:r>
              <a:rPr lang="pl-PL" sz="1700" dirty="0" smtClean="0">
                <a:latin typeface="Times New Roman" pitchFamily="18" charset="0"/>
                <a:cs typeface="Times New Roman" pitchFamily="18" charset="0"/>
              </a:rPr>
              <a:t> On </a:t>
            </a:r>
            <a:r>
              <a:rPr lang="pl-PL" sz="1700" dirty="0" err="1" smtClean="0">
                <a:latin typeface="Times New Roman" pitchFamily="18" charset="0"/>
                <a:cs typeface="Times New Roman" pitchFamily="18" charset="0"/>
              </a:rPr>
              <a:t>mo</a:t>
            </a:r>
            <a:r>
              <a:rPr lang="pl-PL" sz="1700" dirty="0" smtClean="0">
                <a:latin typeface="Times New Roman" pitchFamily="18" charset="0"/>
                <a:cs typeface="Times New Roman" pitchFamily="18" charset="0"/>
              </a:rPr>
              <a:t> raja</a:t>
            </a:r>
            <a:br>
              <a:rPr lang="pl-PL" sz="1700" dirty="0" smtClean="0">
                <a:latin typeface="Times New Roman" pitchFamily="18" charset="0"/>
                <a:cs typeface="Times New Roman" pitchFamily="18" charset="0"/>
              </a:rPr>
            </a:br>
            <a:r>
              <a:rPr lang="pl-PL" sz="1700" dirty="0" err="1" smtClean="0">
                <a:latin typeface="Times New Roman" pitchFamily="18" charset="0"/>
                <a:cs typeface="Times New Roman" pitchFamily="18" charset="0"/>
              </a:rPr>
              <a:t>Piyrszo</a:t>
            </a:r>
            <a:r>
              <a:rPr lang="pl-PL" sz="1700" dirty="0" smtClean="0">
                <a:latin typeface="Times New Roman" pitchFamily="18" charset="0"/>
                <a:cs typeface="Times New Roman" pitchFamily="18" charset="0"/>
              </a:rPr>
              <a:t>, on je </a:t>
            </a:r>
            <a:r>
              <a:rPr lang="pl-PL" sz="1700" dirty="0" err="1" smtClean="0">
                <a:latin typeface="Times New Roman" pitchFamily="18" charset="0"/>
                <a:cs typeface="Times New Roman" pitchFamily="18" charset="0"/>
              </a:rPr>
              <a:t>dycki</a:t>
            </a:r>
            <a:r>
              <a:rPr lang="pl-PL" sz="1700" dirty="0" smtClean="0">
                <a:latin typeface="Times New Roman" pitchFamily="18" charset="0"/>
                <a:cs typeface="Times New Roman" pitchFamily="18" charset="0"/>
              </a:rPr>
              <a:t> </a:t>
            </a:r>
            <a:r>
              <a:rPr lang="pl-PL" sz="1700" dirty="0" err="1" smtClean="0">
                <a:latin typeface="Times New Roman" pitchFamily="18" charset="0"/>
                <a:cs typeface="Times New Roman" pitchFamily="18" charset="0"/>
              </a:rPr>
              <a:t>piyrszy</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dirty="0" err="1" smtClean="0">
                <a:latin typeface="Times New Roman" pitchFamily="18" charset="0"/>
                <a:cs typeface="Times New Roman" pitchFamily="18" charset="0"/>
              </a:rPr>
              <a:t>Nojważniyjszy</a:t>
            </a:r>
            <a:r>
              <a:rPr lang="pl-PL" sz="1700" dirty="0" smtClean="0">
                <a:latin typeface="Times New Roman" pitchFamily="18" charset="0"/>
                <a:cs typeface="Times New Roman" pitchFamily="18" charset="0"/>
              </a:rPr>
              <a:t>, </a:t>
            </a:r>
            <a:r>
              <a:rPr lang="pl-PL" sz="1700" dirty="0" err="1" smtClean="0">
                <a:latin typeface="Times New Roman" pitchFamily="18" charset="0"/>
                <a:cs typeface="Times New Roman" pitchFamily="18" charset="0"/>
              </a:rPr>
              <a:t>nojpiykniyjszy</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b="1" dirty="0" smtClean="0">
                <a:latin typeface="Times New Roman" pitchFamily="18" charset="0"/>
                <a:cs typeface="Times New Roman" pitchFamily="18" charset="0"/>
              </a:rPr>
              <a:t>Skąd sie </a:t>
            </a:r>
            <a:r>
              <a:rPr lang="pl-PL" sz="1700" b="1" dirty="0" err="1" smtClean="0">
                <a:latin typeface="Times New Roman" pitchFamily="18" charset="0"/>
                <a:cs typeface="Times New Roman" pitchFamily="18" charset="0"/>
              </a:rPr>
              <a:t>Sląsk</a:t>
            </a:r>
            <a:r>
              <a:rPr lang="pl-PL" sz="1700" b="1" dirty="0" smtClean="0">
                <a:latin typeface="Times New Roman" pitchFamily="18" charset="0"/>
                <a:cs typeface="Times New Roman" pitchFamily="18" charset="0"/>
              </a:rPr>
              <a:t> wziął? </a:t>
            </a:r>
            <a:r>
              <a:rPr lang="pl-PL" sz="1700" dirty="0" smtClean="0">
                <a:latin typeface="Times New Roman" pitchFamily="18" charset="0"/>
                <a:cs typeface="Times New Roman" pitchFamily="18" charset="0"/>
              </a:rPr>
              <a:t>Wziął sie z </a:t>
            </a:r>
            <a:r>
              <a:rPr lang="pl-PL" sz="1700" dirty="0" err="1" smtClean="0">
                <a:latin typeface="Times New Roman" pitchFamily="18" charset="0"/>
                <a:cs typeface="Times New Roman" pitchFamily="18" charset="0"/>
              </a:rPr>
              <a:t>tchniynia</a:t>
            </a:r>
            <a:r>
              <a:rPr lang="pl-PL" sz="1700" dirty="0" smtClean="0">
                <a:latin typeface="Times New Roman" pitchFamily="18" charset="0"/>
                <a:cs typeface="Times New Roman" pitchFamily="18" charset="0"/>
              </a:rPr>
              <a:t/>
            </a:r>
            <a:br>
              <a:rPr lang="pl-PL" sz="1700" dirty="0" smtClean="0">
                <a:latin typeface="Times New Roman" pitchFamily="18" charset="0"/>
                <a:cs typeface="Times New Roman" pitchFamily="18" charset="0"/>
              </a:rPr>
            </a:br>
            <a:r>
              <a:rPr lang="pl-PL" sz="1700" dirty="0" err="1" smtClean="0">
                <a:latin typeface="Times New Roman" pitchFamily="18" charset="0"/>
                <a:cs typeface="Times New Roman" pitchFamily="18" charset="0"/>
              </a:rPr>
              <a:t>Ponboczkowego</a:t>
            </a:r>
            <a:r>
              <a:rPr lang="pl-PL" sz="1700" dirty="0" smtClean="0">
                <a:latin typeface="Times New Roman" pitchFamily="18" charset="0"/>
                <a:cs typeface="Times New Roman" pitchFamily="18" charset="0"/>
              </a:rPr>
              <a:t> </a:t>
            </a:r>
            <a:r>
              <a:rPr lang="pl-PL" sz="1700" dirty="0" err="1" smtClean="0">
                <a:latin typeface="Times New Roman" pitchFamily="18" charset="0"/>
                <a:cs typeface="Times New Roman" pitchFamily="18" charset="0"/>
              </a:rPr>
              <a:t>stworzynia</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b="1" dirty="0" smtClean="0">
                <a:latin typeface="Times New Roman" pitchFamily="18" charset="0"/>
                <a:cs typeface="Times New Roman" pitchFamily="18" charset="0"/>
              </a:rPr>
              <a:t>Jaką </a:t>
            </a:r>
            <a:r>
              <a:rPr lang="pl-PL" sz="1700" b="1" dirty="0" err="1" smtClean="0">
                <a:latin typeface="Times New Roman" pitchFamily="18" charset="0"/>
                <a:cs typeface="Times New Roman" pitchFamily="18" charset="0"/>
              </a:rPr>
              <a:t>godką</a:t>
            </a:r>
            <a:r>
              <a:rPr lang="pl-PL" sz="1700" b="1" dirty="0" smtClean="0">
                <a:latin typeface="Times New Roman" pitchFamily="18" charset="0"/>
                <a:cs typeface="Times New Roman" pitchFamily="18" charset="0"/>
              </a:rPr>
              <a:t> </a:t>
            </a:r>
            <a:r>
              <a:rPr lang="pl-PL" sz="1700" b="1" dirty="0" err="1" smtClean="0">
                <a:latin typeface="Times New Roman" pitchFamily="18" charset="0"/>
                <a:cs typeface="Times New Roman" pitchFamily="18" charset="0"/>
              </a:rPr>
              <a:t>godosz</a:t>
            </a:r>
            <a:r>
              <a:rPr lang="pl-PL" sz="1700" b="1" dirty="0" smtClean="0">
                <a:latin typeface="Times New Roman" pitchFamily="18" charset="0"/>
                <a:cs typeface="Times New Roman" pitchFamily="18" charset="0"/>
              </a:rPr>
              <a:t>?</a:t>
            </a:r>
            <a:r>
              <a:rPr lang="pl-PL" sz="1700" dirty="0" smtClean="0">
                <a:latin typeface="Times New Roman" pitchFamily="18" charset="0"/>
                <a:cs typeface="Times New Roman" pitchFamily="18" charset="0"/>
              </a:rPr>
              <a:t> Godom</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Naszą </a:t>
            </a:r>
            <a:r>
              <a:rPr lang="pl-PL" sz="1700" dirty="0" err="1" smtClean="0">
                <a:latin typeface="Times New Roman" pitchFamily="18" charset="0"/>
                <a:cs typeface="Times New Roman" pitchFamily="18" charset="0"/>
              </a:rPr>
              <a:t>piykną</a:t>
            </a:r>
            <a:r>
              <a:rPr lang="pl-PL" sz="1700" dirty="0" smtClean="0">
                <a:latin typeface="Times New Roman" pitchFamily="18" charset="0"/>
                <a:cs typeface="Times New Roman" pitchFamily="18" charset="0"/>
              </a:rPr>
              <a:t> polską mową,</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No, ale </a:t>
            </a:r>
            <a:r>
              <a:rPr lang="pl-PL" sz="1700" dirty="0" err="1" smtClean="0">
                <a:latin typeface="Times New Roman" pitchFamily="18" charset="0"/>
                <a:cs typeface="Times New Roman" pitchFamily="18" charset="0"/>
              </a:rPr>
              <a:t>tyż</a:t>
            </a:r>
            <a:r>
              <a:rPr lang="pl-PL" sz="1700" dirty="0" smtClean="0">
                <a:latin typeface="Times New Roman" pitchFamily="18" charset="0"/>
                <a:cs typeface="Times New Roman" pitchFamily="18" charset="0"/>
              </a:rPr>
              <a:t> fest sie starom</a:t>
            </a:r>
            <a:br>
              <a:rPr lang="pl-PL" sz="1700" dirty="0" smtClean="0">
                <a:latin typeface="Times New Roman" pitchFamily="18" charset="0"/>
                <a:cs typeface="Times New Roman" pitchFamily="18" charset="0"/>
              </a:rPr>
            </a:br>
            <a:r>
              <a:rPr lang="pl-PL" sz="1700" dirty="0" err="1" smtClean="0">
                <a:latin typeface="Times New Roman" pitchFamily="18" charset="0"/>
                <a:cs typeface="Times New Roman" pitchFamily="18" charset="0"/>
              </a:rPr>
              <a:t>Godać</a:t>
            </a:r>
            <a:r>
              <a:rPr lang="pl-PL" sz="1700" dirty="0" smtClean="0">
                <a:latin typeface="Times New Roman" pitchFamily="18" charset="0"/>
                <a:cs typeface="Times New Roman" pitchFamily="18" charset="0"/>
              </a:rPr>
              <a:t> śląską </a:t>
            </a:r>
            <a:r>
              <a:rPr lang="pl-PL" sz="1700" dirty="0" err="1" smtClean="0">
                <a:latin typeface="Times New Roman" pitchFamily="18" charset="0"/>
                <a:cs typeface="Times New Roman" pitchFamily="18" charset="0"/>
              </a:rPr>
              <a:t>godką</a:t>
            </a:r>
            <a:r>
              <a:rPr lang="pl-PL" sz="1700" dirty="0" smtClean="0">
                <a:latin typeface="Times New Roman" pitchFamily="18" charset="0"/>
                <a:cs typeface="Times New Roman" pitchFamily="18" charset="0"/>
              </a:rPr>
              <a:t>, gwarą!</a:t>
            </a:r>
            <a:br>
              <a:rPr lang="pl-PL" sz="1700" dirty="0" smtClean="0">
                <a:latin typeface="Times New Roman" pitchFamily="18" charset="0"/>
                <a:cs typeface="Times New Roman" pitchFamily="18" charset="0"/>
              </a:rPr>
            </a:br>
            <a:r>
              <a:rPr lang="pl-PL" sz="1700" b="1" dirty="0" err="1" smtClean="0">
                <a:latin typeface="Times New Roman" pitchFamily="18" charset="0"/>
                <a:cs typeface="Times New Roman" pitchFamily="18" charset="0"/>
              </a:rPr>
              <a:t>Dbosz</a:t>
            </a:r>
            <a:r>
              <a:rPr lang="pl-PL" sz="1700" b="1" dirty="0" smtClean="0">
                <a:latin typeface="Times New Roman" pitchFamily="18" charset="0"/>
                <a:cs typeface="Times New Roman" pitchFamily="18" charset="0"/>
              </a:rPr>
              <a:t> o gwara? </a:t>
            </a:r>
            <a:r>
              <a:rPr lang="pl-PL" sz="1700" dirty="0" err="1" smtClean="0">
                <a:latin typeface="Times New Roman" pitchFamily="18" charset="0"/>
                <a:cs typeface="Times New Roman" pitchFamily="18" charset="0"/>
              </a:rPr>
              <a:t>Chca</a:t>
            </a:r>
            <a:r>
              <a:rPr lang="pl-PL" sz="1700" dirty="0" smtClean="0">
                <a:latin typeface="Times New Roman" pitchFamily="18" charset="0"/>
                <a:cs typeface="Times New Roman" pitchFamily="18" charset="0"/>
              </a:rPr>
              <a:t> by była,</a:t>
            </a:r>
            <a:br>
              <a:rPr lang="pl-PL" sz="1700" dirty="0" smtClean="0">
                <a:latin typeface="Times New Roman" pitchFamily="18" charset="0"/>
                <a:cs typeface="Times New Roman" pitchFamily="18" charset="0"/>
              </a:rPr>
            </a:br>
            <a:r>
              <a:rPr lang="pl-PL" sz="1700" dirty="0" err="1" smtClean="0">
                <a:latin typeface="Times New Roman" pitchFamily="18" charset="0"/>
                <a:cs typeface="Times New Roman" pitchFamily="18" charset="0"/>
              </a:rPr>
              <a:t>Zeby</a:t>
            </a:r>
            <a:r>
              <a:rPr lang="pl-PL" sz="1700" dirty="0" smtClean="0">
                <a:latin typeface="Times New Roman" pitchFamily="18" charset="0"/>
                <a:cs typeface="Times New Roman" pitchFamily="18" charset="0"/>
              </a:rPr>
              <a:t> nigdy </a:t>
            </a:r>
            <a:r>
              <a:rPr lang="pl-PL" sz="1700" dirty="0" err="1" smtClean="0">
                <a:latin typeface="Times New Roman" pitchFamily="18" charset="0"/>
                <a:cs typeface="Times New Roman" pitchFamily="18" charset="0"/>
              </a:rPr>
              <a:t>niy</a:t>
            </a:r>
            <a:r>
              <a:rPr lang="pl-PL" sz="1700" dirty="0" smtClean="0">
                <a:latin typeface="Times New Roman" pitchFamily="18" charset="0"/>
                <a:cs typeface="Times New Roman" pitchFamily="18" charset="0"/>
              </a:rPr>
              <a:t> </a:t>
            </a:r>
            <a:r>
              <a:rPr lang="pl-PL" sz="1700" dirty="0" err="1" smtClean="0">
                <a:latin typeface="Times New Roman" pitchFamily="18" charset="0"/>
                <a:cs typeface="Times New Roman" pitchFamily="18" charset="0"/>
              </a:rPr>
              <a:t>zginyła</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Bo </a:t>
            </a:r>
            <a:r>
              <a:rPr lang="pl-PL" sz="1700" dirty="0" err="1" smtClean="0">
                <a:latin typeface="Times New Roman" pitchFamily="18" charset="0"/>
                <a:cs typeface="Times New Roman" pitchFamily="18" charset="0"/>
              </a:rPr>
              <a:t>Slązoki</a:t>
            </a:r>
            <a:r>
              <a:rPr lang="pl-PL" sz="1700" dirty="0" smtClean="0">
                <a:latin typeface="Times New Roman" pitchFamily="18" charset="0"/>
                <a:cs typeface="Times New Roman" pitchFamily="18" charset="0"/>
              </a:rPr>
              <a:t> to </a:t>
            </a:r>
            <a:r>
              <a:rPr lang="pl-PL" sz="1700" dirty="0" err="1" smtClean="0">
                <a:latin typeface="Times New Roman" pitchFamily="18" charset="0"/>
                <a:cs typeface="Times New Roman" pitchFamily="18" charset="0"/>
              </a:rPr>
              <a:t>niy</a:t>
            </a:r>
            <a:r>
              <a:rPr lang="pl-PL" sz="1700" dirty="0" smtClean="0">
                <a:latin typeface="Times New Roman" pitchFamily="18" charset="0"/>
                <a:cs typeface="Times New Roman" pitchFamily="18" charset="0"/>
              </a:rPr>
              <a:t> </a:t>
            </a:r>
            <a:r>
              <a:rPr lang="pl-PL" sz="1700" dirty="0" err="1" smtClean="0">
                <a:latin typeface="Times New Roman" pitchFamily="18" charset="0"/>
                <a:cs typeface="Times New Roman" pitchFamily="18" charset="0"/>
              </a:rPr>
              <a:t>gynsi</a:t>
            </a:r>
            <a:r>
              <a:rPr lang="pl-PL" sz="1700" dirty="0" smtClean="0">
                <a:latin typeface="Times New Roman" pitchFamily="18" charset="0"/>
                <a:cs typeface="Times New Roman" pitchFamily="18" charset="0"/>
              </a:rPr>
              <a:t>!</a:t>
            </a:r>
            <a:br>
              <a:rPr lang="pl-PL" sz="1700" dirty="0" smtClean="0">
                <a:latin typeface="Times New Roman" pitchFamily="18" charset="0"/>
                <a:cs typeface="Times New Roman" pitchFamily="18" charset="0"/>
              </a:rPr>
            </a:br>
            <a:r>
              <a:rPr lang="pl-PL" sz="1700" dirty="0" err="1" smtClean="0">
                <a:latin typeface="Times New Roman" pitchFamily="18" charset="0"/>
                <a:cs typeface="Times New Roman" pitchFamily="18" charset="0"/>
              </a:rPr>
              <a:t>Niych</a:t>
            </a:r>
            <a:r>
              <a:rPr lang="pl-PL" sz="1700" dirty="0" smtClean="0">
                <a:latin typeface="Times New Roman" pitchFamily="18" charset="0"/>
                <a:cs typeface="Times New Roman" pitchFamily="18" charset="0"/>
              </a:rPr>
              <a:t> sie nom </a:t>
            </a:r>
            <a:r>
              <a:rPr lang="pl-PL" sz="1700" dirty="0" err="1" smtClean="0">
                <a:latin typeface="Times New Roman" pitchFamily="18" charset="0"/>
                <a:cs typeface="Times New Roman" pitchFamily="18" charset="0"/>
              </a:rPr>
              <a:t>Slązokom</a:t>
            </a:r>
            <a:r>
              <a:rPr lang="pl-PL" sz="1700" dirty="0" smtClean="0">
                <a:latin typeface="Times New Roman" pitchFamily="18" charset="0"/>
                <a:cs typeface="Times New Roman" pitchFamily="18" charset="0"/>
              </a:rPr>
              <a:t> </a:t>
            </a:r>
            <a:r>
              <a:rPr lang="pl-PL" sz="1700" dirty="0" err="1" smtClean="0">
                <a:latin typeface="Times New Roman" pitchFamily="18" charset="0"/>
                <a:cs typeface="Times New Roman" pitchFamily="18" charset="0"/>
              </a:rPr>
              <a:t>szczynści</a:t>
            </a:r>
            <a:r>
              <a:rPr lang="pl-PL" sz="1700" dirty="0" smtClean="0">
                <a:latin typeface="Times New Roman" pitchFamily="18" charset="0"/>
                <a:cs typeface="Times New Roman" pitchFamily="18" charset="0"/>
              </a:rPr>
              <a:t>!</a:t>
            </a:r>
            <a:endParaRPr lang="pl-PL" sz="1700" dirty="0"/>
          </a:p>
        </p:txBody>
      </p:sp>
    </p:spTree>
  </p:cSld>
  <p:clrMapOvr>
    <a:masterClrMapping/>
  </p:clrMapOvr>
  <p:transition>
    <p:split orient="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00034" y="357166"/>
            <a:ext cx="8215370" cy="6247864"/>
          </a:xfrm>
          <a:prstGeom prst="rect">
            <a:avLst/>
          </a:prstGeom>
          <a:noFill/>
        </p:spPr>
        <p:txBody>
          <a:bodyPr wrap="square" rtlCol="0">
            <a:spAutoFit/>
          </a:bodyPr>
          <a:lstStyle/>
          <a:p>
            <a:r>
              <a:rPr lang="pl-PL" sz="1600" b="1" dirty="0" smtClean="0">
                <a:latin typeface="Times New Roman" pitchFamily="18" charset="0"/>
                <a:cs typeface="Times New Roman" pitchFamily="18" charset="0"/>
              </a:rPr>
              <a:t>Prowadząca:</a:t>
            </a:r>
          </a:p>
          <a:p>
            <a:r>
              <a:rPr lang="pl-PL" sz="1600" b="1" dirty="0" smtClean="0">
                <a:latin typeface="Times New Roman" pitchFamily="18" charset="0"/>
                <a:cs typeface="Times New Roman" pitchFamily="18" charset="0"/>
              </a:rPr>
              <a:t>	1</a:t>
            </a:r>
            <a:r>
              <a:rPr lang="pl-PL" sz="1600" dirty="0" smtClean="0">
                <a:latin typeface="Times New Roman" pitchFamily="18" charset="0"/>
                <a:cs typeface="Times New Roman" pitchFamily="18" charset="0"/>
              </a:rPr>
              <a:t>. Ślązakiem </a:t>
            </a:r>
            <a:r>
              <a:rPr lang="pl-PL" sz="1600" dirty="0" err="1" smtClean="0">
                <a:latin typeface="Times New Roman" pitchFamily="18" charset="0"/>
                <a:cs typeface="Times New Roman" pitchFamily="18" charset="0"/>
              </a:rPr>
              <a:t>mo</a:t>
            </a:r>
            <a:r>
              <a:rPr lang="pl-PL" sz="1600" dirty="0" smtClean="0">
                <a:latin typeface="Times New Roman" pitchFamily="18" charset="0"/>
                <a:cs typeface="Times New Roman" pitchFamily="18" charset="0"/>
              </a:rPr>
              <a:t> prawo być i jest każdy, komu bliski jest ten region i związane z nim 	wartości. A ta bliskość może wyrażać się na wiele sposobów. Ślązak to ten, którego łączy ze Śląskiem miejsce urodzenia, miejsce zamieszkania, praca, sentymenty, więzy rodzinne czy gospodarcze. A więc na pewno każdy z nas zebranych na tej sali.</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2</a:t>
            </a:r>
            <a:r>
              <a:rPr lang="pl-PL" sz="1600" dirty="0" smtClean="0">
                <a:latin typeface="Times New Roman" pitchFamily="18" charset="0"/>
                <a:cs typeface="Times New Roman" pitchFamily="18" charset="0"/>
              </a:rPr>
              <a:t>.Ślązoki to bardzo rozśpiewany naród. Muzyka towarzyszyła im od najdawniejszych czasów. Stąd pomysł na </a:t>
            </a:r>
            <a:r>
              <a:rPr lang="pl-PL" sz="1600" dirty="0" err="1" smtClean="0">
                <a:latin typeface="Times New Roman" pitchFamily="18" charset="0"/>
                <a:cs typeface="Times New Roman" pitchFamily="18" charset="0"/>
              </a:rPr>
              <a:t>zorganizowaniew</a:t>
            </a:r>
            <a:r>
              <a:rPr lang="pl-PL" sz="1600" dirty="0" smtClean="0">
                <a:latin typeface="Times New Roman" pitchFamily="18" charset="0"/>
                <a:cs typeface="Times New Roman" pitchFamily="18" charset="0"/>
              </a:rPr>
              <a:t> przedszkolu Biesiady Śląskiej. Już teraz </a:t>
            </a:r>
            <a:r>
              <a:rPr lang="pl-PL" sz="1600" dirty="0" err="1" smtClean="0">
                <a:latin typeface="Times New Roman" pitchFamily="18" charset="0"/>
                <a:cs typeface="Times New Roman" pitchFamily="18" charset="0"/>
              </a:rPr>
              <a:t>zapraszomy</a:t>
            </a:r>
            <a:r>
              <a:rPr lang="pl-PL" sz="1600" dirty="0" smtClean="0">
                <a:latin typeface="Times New Roman" pitchFamily="18" charset="0"/>
                <a:cs typeface="Times New Roman" pitchFamily="18" charset="0"/>
              </a:rPr>
              <a:t> do wspólnego śpiewu.</a:t>
            </a:r>
            <a:br>
              <a:rPr lang="pl-PL" sz="1600" dirty="0" smtClean="0">
                <a:latin typeface="Times New Roman" pitchFamily="18" charset="0"/>
                <a:cs typeface="Times New Roman" pitchFamily="18" charset="0"/>
              </a:rPr>
            </a:br>
            <a:endParaRPr lang="pl-PL" sz="1600"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"Dzióbka dej" -wspólny śpiew</a:t>
            </a:r>
            <a:endParaRPr lang="pl-PL" sz="1600" dirty="0" smtClean="0">
              <a:latin typeface="Times New Roman" pitchFamily="18" charset="0"/>
              <a:cs typeface="Times New Roman" pitchFamily="18" charset="0"/>
            </a:endParaRPr>
          </a:p>
          <a:p>
            <a:pPr lvl="6"/>
            <a:r>
              <a:rPr lang="pl-PL" sz="1600" b="1" dirty="0" smtClean="0">
                <a:latin typeface="Times New Roman" pitchFamily="18" charset="0"/>
                <a:cs typeface="Times New Roman" pitchFamily="18" charset="0"/>
              </a:rPr>
              <a:t>3. Dziewczynka:</a:t>
            </a:r>
            <a:endParaRPr lang="pl-PL" sz="1600" dirty="0" smtClean="0">
              <a:latin typeface="Times New Roman" pitchFamily="18" charset="0"/>
              <a:cs typeface="Times New Roman" pitchFamily="18" charset="0"/>
            </a:endParaRPr>
          </a:p>
          <a:p>
            <a:pPr lvl="6"/>
            <a:r>
              <a:rPr lang="pl-PL" sz="1600" dirty="0" err="1" smtClean="0">
                <a:latin typeface="Times New Roman" pitchFamily="18" charset="0"/>
                <a:cs typeface="Times New Roman" pitchFamily="18" charset="0"/>
              </a:rPr>
              <a:t>Jeżech</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szwarno</a:t>
            </a:r>
            <a:r>
              <a:rPr lang="pl-PL" sz="1600" dirty="0" smtClean="0">
                <a:latin typeface="Times New Roman" pitchFamily="18" charset="0"/>
                <a:cs typeface="Times New Roman" pitchFamily="18" charset="0"/>
              </a:rPr>
              <a:t> dzieweczka, </a:t>
            </a:r>
            <a:r>
              <a:rPr lang="pl-PL" sz="1600" dirty="0" err="1" smtClean="0">
                <a:latin typeface="Times New Roman" pitchFamily="18" charset="0"/>
                <a:cs typeface="Times New Roman" pitchFamily="18" charset="0"/>
              </a:rPr>
              <a:t>szukom</a:t>
            </a:r>
            <a:r>
              <a:rPr lang="pl-PL" sz="1600" dirty="0" smtClean="0">
                <a:latin typeface="Times New Roman" pitchFamily="18" charset="0"/>
                <a:cs typeface="Times New Roman" pitchFamily="18" charset="0"/>
              </a:rPr>
              <a:t> kawalera z miasteczka.</a:t>
            </a:r>
          </a:p>
          <a:p>
            <a:pPr lvl="6"/>
            <a:r>
              <a:rPr lang="pl-PL" sz="1600" dirty="0" smtClean="0">
                <a:latin typeface="Times New Roman" pitchFamily="18" charset="0"/>
                <a:cs typeface="Times New Roman" pitchFamily="18" charset="0"/>
              </a:rPr>
              <a:t>A </a:t>
            </a:r>
            <a:r>
              <a:rPr lang="pl-PL" sz="1600" dirty="0" err="1" smtClean="0">
                <a:latin typeface="Times New Roman" pitchFamily="18" charset="0"/>
                <a:cs typeface="Times New Roman" pitchFamily="18" charset="0"/>
              </a:rPr>
              <a:t>tymczasym</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ida</a:t>
            </a:r>
            <a:r>
              <a:rPr lang="pl-PL" sz="1600" dirty="0" smtClean="0">
                <a:latin typeface="Times New Roman" pitchFamily="18" charset="0"/>
                <a:cs typeface="Times New Roman" pitchFamily="18" charset="0"/>
              </a:rPr>
              <a:t> w las, bo na męża czas już czas.</a:t>
            </a:r>
          </a:p>
          <a:p>
            <a:pPr lvl="6"/>
            <a:r>
              <a:rPr lang="pl-PL" sz="1600" dirty="0" smtClean="0">
                <a:latin typeface="Times New Roman" pitchFamily="18" charset="0"/>
                <a:cs typeface="Times New Roman" pitchFamily="18" charset="0"/>
              </a:rPr>
              <a:t>Piosenka "Szła dzieweczka"</a:t>
            </a:r>
          </a:p>
          <a:p>
            <a:r>
              <a:rPr lang="pl-PL" sz="1600" b="1" dirty="0" smtClean="0">
                <a:latin typeface="Times New Roman" pitchFamily="18" charset="0"/>
                <a:cs typeface="Times New Roman" pitchFamily="18" charset="0"/>
              </a:rPr>
              <a:t>4. Dziewczynka:</a:t>
            </a:r>
            <a:endParaRPr lang="pl-PL" sz="1600" dirty="0" smtClean="0">
              <a:latin typeface="Times New Roman" pitchFamily="18" charset="0"/>
              <a:cs typeface="Times New Roman" pitchFamily="18" charset="0"/>
            </a:endParaRPr>
          </a:p>
          <a:p>
            <a:r>
              <a:rPr lang="pl-PL" sz="1600" dirty="0" smtClean="0">
                <a:latin typeface="Times New Roman" pitchFamily="18" charset="0"/>
                <a:cs typeface="Times New Roman" pitchFamily="18" charset="0"/>
              </a:rPr>
              <a:t>Kawaler </a:t>
            </a:r>
            <a:r>
              <a:rPr lang="pl-PL" sz="1600" dirty="0" err="1" smtClean="0">
                <a:latin typeface="Times New Roman" pitchFamily="18" charset="0"/>
                <a:cs typeface="Times New Roman" pitchFamily="18" charset="0"/>
              </a:rPr>
              <a:t>trocha</a:t>
            </a:r>
            <a:r>
              <a:rPr lang="pl-PL" sz="1600" dirty="0" smtClean="0">
                <a:latin typeface="Times New Roman" pitchFamily="18" charset="0"/>
                <a:cs typeface="Times New Roman" pitchFamily="18" charset="0"/>
              </a:rPr>
              <a:t> obrażony. Trudno! </a:t>
            </a:r>
            <a:r>
              <a:rPr lang="pl-PL" sz="1600" dirty="0" err="1" smtClean="0">
                <a:latin typeface="Times New Roman" pitchFamily="18" charset="0"/>
                <a:cs typeface="Times New Roman" pitchFamily="18" charset="0"/>
              </a:rPr>
              <a:t>Jeżech</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przeca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młodo,szfarno</a:t>
            </a:r>
            <a:endParaRPr lang="pl-PL" sz="1600" dirty="0" smtClean="0">
              <a:latin typeface="Times New Roman" pitchFamily="18" charset="0"/>
              <a:cs typeface="Times New Roman" pitchFamily="18" charset="0"/>
            </a:endParaRPr>
          </a:p>
          <a:p>
            <a:r>
              <a:rPr lang="pl-PL" sz="1600" dirty="0" err="1" smtClean="0">
                <a:latin typeface="Times New Roman" pitchFamily="18" charset="0"/>
                <a:cs typeface="Times New Roman" pitchFamily="18" charset="0"/>
              </a:rPr>
              <a:t>całkiym</a:t>
            </a:r>
            <a:r>
              <a:rPr lang="pl-PL" sz="1600" dirty="0" smtClean="0">
                <a:latin typeface="Times New Roman" pitchFamily="18" charset="0"/>
                <a:cs typeface="Times New Roman" pitchFamily="18" charset="0"/>
              </a:rPr>
              <a:t> zgrabno i powabno. </a:t>
            </a:r>
            <a:r>
              <a:rPr lang="pl-PL" sz="1600" dirty="0" err="1" smtClean="0">
                <a:latin typeface="Times New Roman" pitchFamily="18" charset="0"/>
                <a:cs typeface="Times New Roman" pitchFamily="18" charset="0"/>
              </a:rPr>
              <a:t>Wezna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se</a:t>
            </a:r>
            <a:r>
              <a:rPr lang="pl-PL" sz="1600" dirty="0" smtClean="0">
                <a:latin typeface="Times New Roman" pitchFamily="18" charset="0"/>
                <a:cs typeface="Times New Roman" pitchFamily="18" charset="0"/>
              </a:rPr>
              <a:t> ułana</a:t>
            </a:r>
          </a:p>
          <a:p>
            <a:r>
              <a:rPr lang="pl-PL" sz="1600" dirty="0" smtClean="0">
                <a:latin typeface="Times New Roman" pitchFamily="18" charset="0"/>
                <a:cs typeface="Times New Roman" pitchFamily="18" charset="0"/>
              </a:rPr>
              <a:t>Piosenka "Przybyli ułani"</a:t>
            </a:r>
          </a:p>
          <a:p>
            <a:pPr lvl="7"/>
            <a:r>
              <a:rPr lang="pl-PL" sz="1600" b="1" dirty="0" smtClean="0">
                <a:latin typeface="Times New Roman" pitchFamily="18" charset="0"/>
                <a:cs typeface="Times New Roman" pitchFamily="18" charset="0"/>
              </a:rPr>
              <a:t>5. Dziewczynka:</a:t>
            </a:r>
            <a:endParaRPr lang="pl-PL" sz="1600" dirty="0" smtClean="0">
              <a:latin typeface="Times New Roman" pitchFamily="18" charset="0"/>
              <a:cs typeface="Times New Roman" pitchFamily="18" charset="0"/>
            </a:endParaRPr>
          </a:p>
          <a:p>
            <a:pPr lvl="7"/>
            <a:r>
              <a:rPr lang="pl-PL" sz="1600" dirty="0" smtClean="0">
                <a:latin typeface="Times New Roman" pitchFamily="18" charset="0"/>
                <a:cs typeface="Times New Roman" pitchFamily="18" charset="0"/>
              </a:rPr>
              <a:t>Ci ułani wcale nie są tacy malowani!</a:t>
            </a:r>
          </a:p>
          <a:p>
            <a:pPr lvl="7"/>
            <a:r>
              <a:rPr lang="pl-PL" sz="1600" dirty="0" smtClean="0">
                <a:latin typeface="Times New Roman" pitchFamily="18" charset="0"/>
                <a:cs typeface="Times New Roman" pitchFamily="18" charset="0"/>
              </a:rPr>
              <a:t>Krzyczą, wrzeszczą na </a:t>
            </a:r>
            <a:r>
              <a:rPr lang="pl-PL" sz="1600" dirty="0" err="1" smtClean="0">
                <a:latin typeface="Times New Roman" pitchFamily="18" charset="0"/>
                <a:cs typeface="Times New Roman" pitchFamily="18" charset="0"/>
              </a:rPr>
              <a:t>dziewczyne</a:t>
            </a:r>
            <a:r>
              <a:rPr lang="pl-PL" sz="1600" dirty="0" smtClean="0">
                <a:latin typeface="Times New Roman" pitchFamily="18" charset="0"/>
                <a:cs typeface="Times New Roman" pitchFamily="18" charset="0"/>
              </a:rPr>
              <a:t>.</a:t>
            </a:r>
          </a:p>
          <a:p>
            <a:pPr lvl="7"/>
            <a:r>
              <a:rPr lang="pl-PL" sz="1600" dirty="0" smtClean="0">
                <a:latin typeface="Times New Roman" pitchFamily="18" charset="0"/>
                <a:cs typeface="Times New Roman" pitchFamily="18" charset="0"/>
              </a:rPr>
              <a:t>Chyba </a:t>
            </a:r>
            <a:r>
              <a:rPr lang="pl-PL" sz="1600" dirty="0" err="1" smtClean="0">
                <a:latin typeface="Times New Roman" pitchFamily="18" charset="0"/>
                <a:cs typeface="Times New Roman" pitchFamily="18" charset="0"/>
              </a:rPr>
              <a:t>zrobia</a:t>
            </a:r>
            <a:r>
              <a:rPr lang="pl-PL" sz="1600" dirty="0" smtClean="0">
                <a:latin typeface="Times New Roman" pitchFamily="18" charset="0"/>
                <a:cs typeface="Times New Roman" pitchFamily="18" charset="0"/>
              </a:rPr>
              <a:t> już zło mina!</a:t>
            </a:r>
          </a:p>
          <a:p>
            <a:pPr lvl="7"/>
            <a:r>
              <a:rPr lang="pl-PL" sz="1600" dirty="0" smtClean="0">
                <a:latin typeface="Times New Roman" pitchFamily="18" charset="0"/>
                <a:cs typeface="Times New Roman" pitchFamily="18" charset="0"/>
              </a:rPr>
              <a:t>Piosenka "Czerwone jabłuszko"</a:t>
            </a:r>
          </a:p>
          <a:p>
            <a:endParaRPr lang="pl-PL" sz="1600" dirty="0" smtClean="0">
              <a:latin typeface="Times New Roman" pitchFamily="18" charset="0"/>
              <a:cs typeface="Times New Roman" pitchFamily="18" charset="0"/>
            </a:endParaRPr>
          </a:p>
          <a:p>
            <a:endParaRPr lang="pl-PL" sz="16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dimg156.jpg"/>
          <p:cNvPicPr>
            <a:picLocks noChangeAspect="1"/>
          </p:cNvPicPr>
          <p:nvPr/>
        </p:nvPicPr>
        <p:blipFill>
          <a:blip r:embed="rId2" cstate="print"/>
          <a:stretch>
            <a:fillRect/>
          </a:stretch>
        </p:blipFill>
        <p:spPr>
          <a:xfrm>
            <a:off x="0" y="2500306"/>
            <a:ext cx="3482585" cy="4357694"/>
          </a:xfrm>
          <a:prstGeom prst="rect">
            <a:avLst/>
          </a:prstGeom>
        </p:spPr>
      </p:pic>
      <p:sp>
        <p:nvSpPr>
          <p:cNvPr id="3" name="pole tekstowe 2"/>
          <p:cNvSpPr txBox="1"/>
          <p:nvPr/>
        </p:nvSpPr>
        <p:spPr>
          <a:xfrm>
            <a:off x="642910" y="428604"/>
            <a:ext cx="7715304" cy="1938992"/>
          </a:xfrm>
          <a:prstGeom prst="rect">
            <a:avLst/>
          </a:prstGeom>
          <a:noFill/>
        </p:spPr>
        <p:txBody>
          <a:bodyPr wrap="square" rtlCol="0">
            <a:spAutoFit/>
          </a:bodyPr>
          <a:lstStyle/>
          <a:p>
            <a:pPr algn="ctr"/>
            <a:r>
              <a:rPr lang="pl-PL" sz="2400" dirty="0" smtClean="0">
                <a:latin typeface="Times New Roman" pitchFamily="18" charset="0"/>
                <a:cs typeface="Times New Roman" pitchFamily="18" charset="0"/>
              </a:rPr>
              <a:t>Najpopularniejszym bohaterem opowiadań Lucyny Krzemienieckiej jest krasnal </a:t>
            </a:r>
            <a:r>
              <a:rPr lang="pl-PL" sz="2400" dirty="0" err="1" smtClean="0">
                <a:latin typeface="Times New Roman" pitchFamily="18" charset="0"/>
                <a:cs typeface="Times New Roman" pitchFamily="18" charset="0"/>
              </a:rPr>
              <a:t>Hałabała</a:t>
            </a:r>
            <a:r>
              <a:rPr lang="pl-PL" sz="2400" dirty="0" smtClean="0">
                <a:latin typeface="Times New Roman" pitchFamily="18" charset="0"/>
                <a:cs typeface="Times New Roman" pitchFamily="18" charset="0"/>
              </a:rPr>
              <a:t>. Postać </a:t>
            </a:r>
            <a:r>
              <a:rPr lang="pl-PL" sz="2400" dirty="0" err="1" smtClean="0">
                <a:latin typeface="Times New Roman" pitchFamily="18" charset="0"/>
                <a:cs typeface="Times New Roman" pitchFamily="18" charset="0"/>
              </a:rPr>
              <a:t>Hałabały</a:t>
            </a:r>
            <a:r>
              <a:rPr lang="pl-PL" sz="2400" dirty="0" smtClean="0">
                <a:latin typeface="Times New Roman" pitchFamily="18" charset="0"/>
                <a:cs typeface="Times New Roman" pitchFamily="18" charset="0"/>
              </a:rPr>
              <a:t> towarzyszy nam cały rok, jest naszym symbolem, znajduje się na herbie przedszkola i często odwiedza nas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np. podczas zajęć, czy imprez przedszkolnych. </a:t>
            </a:r>
            <a:endParaRPr lang="pl-PL" sz="2400" dirty="0">
              <a:latin typeface="Times New Roman" pitchFamily="18" charset="0"/>
              <a:cs typeface="Times New Roman" pitchFamily="18" charset="0"/>
            </a:endParaRPr>
          </a:p>
        </p:txBody>
      </p:sp>
      <p:pic>
        <p:nvPicPr>
          <p:cNvPr id="6" name="Obraz 5" descr="DSC03813.JPG"/>
          <p:cNvPicPr>
            <a:picLocks noChangeAspect="1"/>
          </p:cNvPicPr>
          <p:nvPr/>
        </p:nvPicPr>
        <p:blipFill>
          <a:blip r:embed="rId3" cstate="print"/>
          <a:stretch>
            <a:fillRect/>
          </a:stretch>
        </p:blipFill>
        <p:spPr>
          <a:xfrm>
            <a:off x="5857884" y="2476511"/>
            <a:ext cx="3286116" cy="4381487"/>
          </a:xfrm>
          <a:prstGeom prst="rect">
            <a:avLst/>
          </a:prstGeom>
        </p:spPr>
      </p:pic>
      <p:pic>
        <p:nvPicPr>
          <p:cNvPr id="5" name="Obraz 4" descr="img044.jpg"/>
          <p:cNvPicPr>
            <a:picLocks noChangeAspect="1"/>
          </p:cNvPicPr>
          <p:nvPr/>
        </p:nvPicPr>
        <p:blipFill>
          <a:blip r:embed="rId4" cstate="print"/>
          <a:stretch>
            <a:fillRect/>
          </a:stretch>
        </p:blipFill>
        <p:spPr>
          <a:xfrm>
            <a:off x="1928794" y="3810000"/>
            <a:ext cx="4572000" cy="3048000"/>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71472" y="395846"/>
            <a:ext cx="8072494" cy="6247864"/>
          </a:xfrm>
          <a:prstGeom prst="rect">
            <a:avLst/>
          </a:prstGeom>
          <a:noFill/>
        </p:spPr>
        <p:txBody>
          <a:bodyPr wrap="square" rtlCol="0">
            <a:spAutoFit/>
          </a:bodyPr>
          <a:lstStyle/>
          <a:p>
            <a:r>
              <a:rPr lang="pl-PL" sz="1600" b="1" dirty="0" smtClean="0">
                <a:latin typeface="Times New Roman" pitchFamily="18" charset="0"/>
                <a:cs typeface="Times New Roman" pitchFamily="18" charset="0"/>
              </a:rPr>
              <a:t>	6. Dziewczynka:</a:t>
            </a:r>
            <a:endParaRPr lang="pl-PL" sz="1600" dirty="0" smtClean="0">
              <a:latin typeface="Times New Roman" pitchFamily="18" charset="0"/>
              <a:cs typeface="Times New Roman" pitchFamily="18" charset="0"/>
            </a:endParaRPr>
          </a:p>
          <a:p>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Obraziłach</a:t>
            </a:r>
            <a:r>
              <a:rPr lang="pl-PL" sz="1600" dirty="0" smtClean="0">
                <a:latin typeface="Times New Roman" pitchFamily="18" charset="0"/>
                <a:cs typeface="Times New Roman" pitchFamily="18" charset="0"/>
              </a:rPr>
              <a:t> sie na męską płeć, wcale nie </a:t>
            </a:r>
            <a:r>
              <a:rPr lang="pl-PL" sz="1600" dirty="0" err="1" smtClean="0">
                <a:latin typeface="Times New Roman" pitchFamily="18" charset="0"/>
                <a:cs typeface="Times New Roman" pitchFamily="18" charset="0"/>
              </a:rPr>
              <a:t>chca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męza</a:t>
            </a:r>
            <a:r>
              <a:rPr lang="pl-PL" sz="1600" dirty="0" smtClean="0">
                <a:latin typeface="Times New Roman" pitchFamily="18" charset="0"/>
                <a:cs typeface="Times New Roman" pitchFamily="18" charset="0"/>
              </a:rPr>
              <a:t> mieć.</a:t>
            </a:r>
          </a:p>
          <a:p>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Przeca</a:t>
            </a:r>
            <a:r>
              <a:rPr lang="pl-PL" sz="1600" dirty="0" smtClean="0">
                <a:latin typeface="Times New Roman" pitchFamily="18" charset="0"/>
                <a:cs typeface="Times New Roman" pitchFamily="18" charset="0"/>
              </a:rPr>
              <a:t> jestem jak malina, </a:t>
            </a:r>
            <a:r>
              <a:rPr lang="pl-PL" sz="1600" dirty="0" err="1" smtClean="0">
                <a:latin typeface="Times New Roman" pitchFamily="18" charset="0"/>
                <a:cs typeface="Times New Roman" pitchFamily="18" charset="0"/>
              </a:rPr>
              <a:t>pójda</a:t>
            </a:r>
            <a:r>
              <a:rPr lang="pl-PL" sz="1600" dirty="0" smtClean="0">
                <a:latin typeface="Times New Roman" pitchFamily="18" charset="0"/>
                <a:cs typeface="Times New Roman" pitchFamily="18" charset="0"/>
              </a:rPr>
              <a:t> więc do Gogolina.</a:t>
            </a:r>
          </a:p>
          <a:p>
            <a:r>
              <a:rPr lang="pl-PL" sz="1600" dirty="0" smtClean="0">
                <a:latin typeface="Times New Roman" pitchFamily="18" charset="0"/>
                <a:cs typeface="Times New Roman" pitchFamily="18" charset="0"/>
              </a:rPr>
              <a:t>	Piosenka "Karolinka"</a:t>
            </a:r>
          </a:p>
          <a:p>
            <a:r>
              <a:rPr lang="pl-PL" sz="1600" b="1" dirty="0" smtClean="0">
                <a:latin typeface="Times New Roman" pitchFamily="18" charset="0"/>
                <a:cs typeface="Times New Roman" pitchFamily="18" charset="0"/>
              </a:rPr>
              <a:t>7. Dziewczynka:</a:t>
            </a:r>
            <a:endParaRPr lang="pl-PL" sz="1600" dirty="0" smtClean="0">
              <a:latin typeface="Times New Roman" pitchFamily="18" charset="0"/>
              <a:cs typeface="Times New Roman" pitchFamily="18" charset="0"/>
            </a:endParaRPr>
          </a:p>
          <a:p>
            <a:r>
              <a:rPr lang="pl-PL" sz="1600" dirty="0" err="1" smtClean="0">
                <a:latin typeface="Times New Roman" pitchFamily="18" charset="0"/>
                <a:cs typeface="Times New Roman" pitchFamily="18" charset="0"/>
              </a:rPr>
              <a:t>Byłach</a:t>
            </a:r>
            <a:r>
              <a:rPr lang="pl-PL" sz="1600" dirty="0" smtClean="0">
                <a:latin typeface="Times New Roman" pitchFamily="18" charset="0"/>
                <a:cs typeface="Times New Roman" pitchFamily="18" charset="0"/>
              </a:rPr>
              <a:t> właśnie w Gogolinie, kiery z </a:t>
            </a:r>
            <a:r>
              <a:rPr lang="pl-PL" sz="1600" dirty="0" err="1" smtClean="0">
                <a:latin typeface="Times New Roman" pitchFamily="18" charset="0"/>
                <a:cs typeface="Times New Roman" pitchFamily="18" charset="0"/>
              </a:rPr>
              <a:t>szfarnych</a:t>
            </a:r>
            <a:r>
              <a:rPr lang="pl-PL" sz="1600" dirty="0" smtClean="0">
                <a:latin typeface="Times New Roman" pitchFamily="18" charset="0"/>
                <a:cs typeface="Times New Roman" pitchFamily="18" charset="0"/>
              </a:rPr>
              <a:t> kawalerów słynie.</a:t>
            </a:r>
          </a:p>
          <a:p>
            <a:r>
              <a:rPr lang="pl-PL" sz="1600" dirty="0" err="1" smtClean="0">
                <a:latin typeface="Times New Roman" pitchFamily="18" charset="0"/>
                <a:cs typeface="Times New Roman" pitchFamily="18" charset="0"/>
              </a:rPr>
              <a:t>Zakochałach</a:t>
            </a:r>
            <a:r>
              <a:rPr lang="pl-PL" sz="1600" dirty="0" smtClean="0">
                <a:latin typeface="Times New Roman" pitchFamily="18" charset="0"/>
                <a:cs typeface="Times New Roman" pitchFamily="18" charset="0"/>
              </a:rPr>
              <a:t> sie w Jasieńku. Lecz on innej przeznaczony i </a:t>
            </a:r>
            <a:r>
              <a:rPr lang="pl-PL" sz="1600" dirty="0" err="1" smtClean="0">
                <a:latin typeface="Times New Roman" pitchFamily="18" charset="0"/>
                <a:cs typeface="Times New Roman" pitchFamily="18" charset="0"/>
              </a:rPr>
              <a:t>mje</a:t>
            </a:r>
            <a:r>
              <a:rPr lang="pl-PL" sz="1600" dirty="0" smtClean="0">
                <a:latin typeface="Times New Roman" pitchFamily="18" charset="0"/>
                <a:cs typeface="Times New Roman" pitchFamily="18" charset="0"/>
              </a:rPr>
              <a:t> nie chce jako żony</a:t>
            </a:r>
          </a:p>
          <a:p>
            <a:r>
              <a:rPr lang="pl-PL" sz="1600" dirty="0" smtClean="0">
                <a:latin typeface="Times New Roman" pitchFamily="18" charset="0"/>
                <a:cs typeface="Times New Roman" pitchFamily="18" charset="0"/>
              </a:rPr>
              <a:t>Piosenka " Głęboka studzienka„|</a:t>
            </a:r>
            <a:br>
              <a:rPr lang="pl-PL" sz="1600" dirty="0" smtClean="0">
                <a:latin typeface="Times New Roman" pitchFamily="18" charset="0"/>
                <a:cs typeface="Times New Roman" pitchFamily="18" charset="0"/>
              </a:rPr>
            </a:br>
            <a:endParaRPr lang="pl-PL" sz="1600" dirty="0" smtClean="0">
              <a:latin typeface="Times New Roman" pitchFamily="18" charset="0"/>
              <a:cs typeface="Times New Roman" pitchFamily="18" charset="0"/>
            </a:endParaRPr>
          </a:p>
          <a:p>
            <a:pPr lvl="0"/>
            <a:r>
              <a:rPr lang="pl-PL" sz="1600" b="1" dirty="0" smtClean="0">
                <a:latin typeface="Times New Roman" pitchFamily="18" charset="0"/>
                <a:cs typeface="Times New Roman" pitchFamily="18" charset="0"/>
              </a:rPr>
              <a:t>Śpiew gości: "Karliku, </a:t>
            </a:r>
            <a:r>
              <a:rPr lang="pl-PL" sz="1600" b="1" dirty="0" err="1" smtClean="0">
                <a:latin typeface="Times New Roman" pitchFamily="18" charset="0"/>
                <a:cs typeface="Times New Roman" pitchFamily="18" charset="0"/>
              </a:rPr>
              <a:t>Karliku</a:t>
            </a:r>
            <a:r>
              <a:rPr lang="pl-PL" sz="1600" b="1" dirty="0" smtClean="0">
                <a:latin typeface="Times New Roman" pitchFamily="18" charset="0"/>
                <a:cs typeface="Times New Roman" pitchFamily="18" charset="0"/>
              </a:rPr>
              <a:t> „</a:t>
            </a:r>
            <a:br>
              <a:rPr lang="pl-PL" sz="1600" b="1" dirty="0" smtClean="0">
                <a:latin typeface="Times New Roman" pitchFamily="18" charset="0"/>
                <a:cs typeface="Times New Roman" pitchFamily="18" charset="0"/>
              </a:rPr>
            </a:br>
            <a:endParaRPr lang="pl-PL" sz="1600"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9</a:t>
            </a:r>
            <a:r>
              <a:rPr lang="pl-PL" sz="1600" dirty="0" smtClean="0">
                <a:latin typeface="Times New Roman" pitchFamily="18" charset="0"/>
                <a:cs typeface="Times New Roman" pitchFamily="18" charset="0"/>
              </a:rPr>
              <a:t>.Śląsk to region </a:t>
            </a:r>
            <a:r>
              <a:rPr lang="pl-PL" sz="1600" dirty="0" err="1" smtClean="0">
                <a:latin typeface="Times New Roman" pitchFamily="18" charset="0"/>
                <a:cs typeface="Times New Roman" pitchFamily="18" charset="0"/>
              </a:rPr>
              <a:t>kaj</a:t>
            </a:r>
            <a:r>
              <a:rPr lang="pl-PL" sz="1600" dirty="0" smtClean="0">
                <a:latin typeface="Times New Roman" pitchFamily="18" charset="0"/>
                <a:cs typeface="Times New Roman" pitchFamily="18" charset="0"/>
              </a:rPr>
              <a:t> jest dużo kopalni, </a:t>
            </a:r>
            <a:r>
              <a:rPr lang="pl-PL" sz="1600" dirty="0" err="1" smtClean="0">
                <a:latin typeface="Times New Roman" pitchFamily="18" charset="0"/>
                <a:cs typeface="Times New Roman" pitchFamily="18" charset="0"/>
              </a:rPr>
              <a:t>muszymy</a:t>
            </a:r>
            <a:r>
              <a:rPr lang="pl-PL" sz="1600" dirty="0" smtClean="0">
                <a:latin typeface="Times New Roman" pitchFamily="18" charset="0"/>
                <a:cs typeface="Times New Roman" pitchFamily="18" charset="0"/>
              </a:rPr>
              <a:t> też wspomnieć o </a:t>
            </a:r>
            <a:r>
              <a:rPr lang="pl-PL" sz="1600" dirty="0" err="1" smtClean="0">
                <a:latin typeface="Times New Roman" pitchFamily="18" charset="0"/>
                <a:cs typeface="Times New Roman" pitchFamily="18" charset="0"/>
              </a:rPr>
              <a:t>ciynżkij</a:t>
            </a:r>
            <a:r>
              <a:rPr lang="pl-PL" sz="1600" dirty="0" smtClean="0">
                <a:latin typeface="Times New Roman" pitchFamily="18" charset="0"/>
                <a:cs typeface="Times New Roman" pitchFamily="18" charset="0"/>
              </a:rPr>
              <a:t> pracy górników. </a:t>
            </a:r>
          </a:p>
          <a:p>
            <a:pPr algn="ctr"/>
            <a:r>
              <a:rPr lang="pl-PL" sz="1600" b="1" dirty="0" smtClean="0">
                <a:latin typeface="Times New Roman" pitchFamily="18" charset="0"/>
                <a:cs typeface="Times New Roman" pitchFamily="18" charset="0"/>
              </a:rPr>
              <a:t>Inscenizacja "Dwaj górnicy</a:t>
            </a:r>
            <a:endParaRPr lang="pl-PL" sz="1600" dirty="0" smtClean="0">
              <a:latin typeface="Times New Roman" pitchFamily="18" charset="0"/>
              <a:cs typeface="Times New Roman" pitchFamily="18" charset="0"/>
            </a:endParaRPr>
          </a:p>
          <a:p>
            <a:pPr algn="ctr"/>
            <a:r>
              <a:rPr lang="pl-PL" sz="1600" b="1" dirty="0" smtClean="0">
                <a:latin typeface="Times New Roman" pitchFamily="18" charset="0"/>
                <a:cs typeface="Times New Roman" pitchFamily="18" charset="0"/>
              </a:rPr>
              <a:t>Narrator: </a:t>
            </a:r>
            <a:r>
              <a:rPr lang="pl-PL" sz="1600" dirty="0" smtClean="0">
                <a:latin typeface="Times New Roman" pitchFamily="18" charset="0"/>
                <a:cs typeface="Times New Roman" pitchFamily="18" charset="0"/>
              </a:rPr>
              <a:t>Historia którą przedstawimy jest ponoć prawdziwa,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bo rzekomo na kopalni ,,Chwałowice” się zdarzyła.</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Pracowali tam pod ziemią dwaj młodzi górnicy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Karlik chłop bardzo robotny , </a:t>
            </a:r>
            <a:r>
              <a:rPr lang="pl-PL" sz="1600" dirty="0" err="1" smtClean="0">
                <a:latin typeface="Times New Roman" pitchFamily="18" charset="0"/>
                <a:cs typeface="Times New Roman" pitchFamily="18" charset="0"/>
              </a:rPr>
              <a:t>Francik</a:t>
            </a:r>
            <a:r>
              <a:rPr lang="pl-PL" sz="1600" dirty="0" smtClean="0">
                <a:latin typeface="Times New Roman" pitchFamily="18" charset="0"/>
                <a:cs typeface="Times New Roman" pitchFamily="18" charset="0"/>
              </a:rPr>
              <a:t> okropnie leniwy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I popatrzcie na niezgodę losy ich złączyły</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a:r>
            <a:br>
              <a:rPr lang="pl-PL" sz="1600" dirty="0" smtClean="0">
                <a:latin typeface="Times New Roman" pitchFamily="18" charset="0"/>
                <a:cs typeface="Times New Roman" pitchFamily="18" charset="0"/>
              </a:rPr>
            </a:br>
            <a:r>
              <a:rPr lang="pl-PL" sz="1600" b="1" dirty="0" err="1" smtClean="0">
                <a:latin typeface="Times New Roman" pitchFamily="18" charset="0"/>
                <a:cs typeface="Times New Roman" pitchFamily="18" charset="0"/>
              </a:rPr>
              <a:t>Francik</a:t>
            </a:r>
            <a:r>
              <a:rPr lang="pl-PL" sz="1600" b="1" dirty="0" smtClean="0">
                <a:latin typeface="Times New Roman" pitchFamily="18" charset="0"/>
                <a:cs typeface="Times New Roman" pitchFamily="18" charset="0"/>
              </a:rPr>
              <a:t>: </a:t>
            </a:r>
            <a:r>
              <a:rPr lang="pl-PL" sz="1600" dirty="0" smtClean="0">
                <a:latin typeface="Times New Roman" pitchFamily="18" charset="0"/>
                <a:cs typeface="Times New Roman" pitchFamily="18" charset="0"/>
              </a:rPr>
              <a:t>Jo nie </a:t>
            </a:r>
            <a:r>
              <a:rPr lang="pl-PL" sz="1600" dirty="0" err="1" smtClean="0">
                <a:latin typeface="Times New Roman" pitchFamily="18" charset="0"/>
                <a:cs typeface="Times New Roman" pitchFamily="18" charset="0"/>
              </a:rPr>
              <a:t>byda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kopoł</a:t>
            </a:r>
            <a:r>
              <a:rPr lang="pl-PL" sz="1600" dirty="0" smtClean="0">
                <a:latin typeface="Times New Roman" pitchFamily="18" charset="0"/>
                <a:cs typeface="Times New Roman" pitchFamily="18" charset="0"/>
              </a:rPr>
              <a:t> węgla, no bo mi się nie chce.</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Jeszcze mi na licho </a:t>
            </a:r>
            <a:r>
              <a:rPr lang="pl-PL" sz="1600" dirty="0" err="1" smtClean="0">
                <a:latin typeface="Times New Roman" pitchFamily="18" charset="0"/>
                <a:cs typeface="Times New Roman" pitchFamily="18" charset="0"/>
              </a:rPr>
              <a:t>gowa</a:t>
            </a:r>
            <a:r>
              <a:rPr lang="pl-PL" sz="1600" dirty="0" smtClean="0">
                <a:latin typeface="Times New Roman" pitchFamily="18" charset="0"/>
                <a:cs typeface="Times New Roman" pitchFamily="18" charset="0"/>
              </a:rPr>
              <a:t> jakoś bryła zleci.</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Jo </a:t>
            </a:r>
            <a:r>
              <a:rPr lang="pl-PL" sz="1600" dirty="0" err="1" smtClean="0">
                <a:latin typeface="Times New Roman" pitchFamily="18" charset="0"/>
                <a:cs typeface="Times New Roman" pitchFamily="18" charset="0"/>
              </a:rPr>
              <a:t>se</a:t>
            </a:r>
            <a:r>
              <a:rPr lang="pl-PL" sz="1600" dirty="0" smtClean="0">
                <a:latin typeface="Times New Roman" pitchFamily="18" charset="0"/>
                <a:cs typeface="Times New Roman" pitchFamily="18" charset="0"/>
              </a:rPr>
              <a:t> wola </a:t>
            </a:r>
            <a:r>
              <a:rPr lang="pl-PL" sz="1600" dirty="0" err="1" smtClean="0">
                <a:latin typeface="Times New Roman" pitchFamily="18" charset="0"/>
                <a:cs typeface="Times New Roman" pitchFamily="18" charset="0"/>
              </a:rPr>
              <a:t>łodpoczywać</a:t>
            </a:r>
            <a:r>
              <a:rPr lang="pl-PL" sz="1600" dirty="0" smtClean="0">
                <a:latin typeface="Times New Roman" pitchFamily="18" charset="0"/>
                <a:cs typeface="Times New Roman" pitchFamily="18" charset="0"/>
              </a:rPr>
              <a:t>.</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
            </a:r>
            <a:br>
              <a:rPr lang="pl-PL" sz="1600" b="1"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a:r>
            <a:br>
              <a:rPr lang="pl-PL" sz="1600" dirty="0" smtClean="0">
                <a:latin typeface="Times New Roman" pitchFamily="18" charset="0"/>
                <a:cs typeface="Times New Roman" pitchFamily="18" charset="0"/>
              </a:rPr>
            </a:br>
            <a:endParaRPr lang="pl-PL" sz="16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71472" y="357166"/>
            <a:ext cx="7786742" cy="6494085"/>
          </a:xfrm>
          <a:prstGeom prst="rect">
            <a:avLst/>
          </a:prstGeom>
          <a:noFill/>
        </p:spPr>
        <p:txBody>
          <a:bodyPr wrap="square" rtlCol="0">
            <a:spAutoFit/>
          </a:bodyPr>
          <a:lstStyle/>
          <a:p>
            <a:pPr lvl="1"/>
            <a:r>
              <a:rPr lang="pl-PL" sz="1600" b="1" dirty="0" smtClean="0">
                <a:latin typeface="Times New Roman" pitchFamily="18" charset="0"/>
                <a:cs typeface="Times New Roman" pitchFamily="18" charset="0"/>
              </a:rPr>
              <a:t>Karlik</a:t>
            </a:r>
            <a:r>
              <a:rPr lang="pl-PL" sz="1600" dirty="0" smtClean="0">
                <a:latin typeface="Times New Roman" pitchFamily="18" charset="0"/>
                <a:cs typeface="Times New Roman" pitchFamily="18" charset="0"/>
              </a:rPr>
              <a:t>: Zaś </a:t>
            </a:r>
            <a:r>
              <a:rPr lang="pl-PL" sz="1600" dirty="0" err="1" smtClean="0">
                <a:latin typeface="Times New Roman" pitchFamily="18" charset="0"/>
                <a:cs typeface="Times New Roman" pitchFamily="18" charset="0"/>
              </a:rPr>
              <a:t>farona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łodpoczywosz</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Lyń</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tobom</a:t>
            </a:r>
            <a:r>
              <a:rPr lang="pl-PL" sz="1600" dirty="0" smtClean="0">
                <a:latin typeface="Times New Roman" pitchFamily="18" charset="0"/>
                <a:cs typeface="Times New Roman" pitchFamily="18" charset="0"/>
              </a:rPr>
              <a:t> kieruje.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Zabieraj się do roboty jak wszyscy kamraci.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Za lenistwo </a:t>
            </a:r>
            <a:r>
              <a:rPr lang="pl-PL" sz="1600" dirty="0" err="1" smtClean="0">
                <a:latin typeface="Times New Roman" pitchFamily="18" charset="0"/>
                <a:cs typeface="Times New Roman" pitchFamily="18" charset="0"/>
              </a:rPr>
              <a:t>przeca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żodyn</a:t>
            </a:r>
            <a:r>
              <a:rPr lang="pl-PL" sz="1600" dirty="0" smtClean="0">
                <a:latin typeface="Times New Roman" pitchFamily="18" charset="0"/>
                <a:cs typeface="Times New Roman" pitchFamily="18" charset="0"/>
              </a:rPr>
              <a:t> nikomu nie płaci.</a:t>
            </a:r>
          </a:p>
          <a:p>
            <a:pPr lvl="1"/>
            <a:r>
              <a:rPr lang="pl-PL" sz="1600" b="1" dirty="0" smtClean="0">
                <a:latin typeface="Times New Roman" pitchFamily="18" charset="0"/>
                <a:cs typeface="Times New Roman" pitchFamily="18" charset="0"/>
              </a:rPr>
              <a:t>Narrator</a:t>
            </a:r>
            <a:r>
              <a:rPr lang="pl-PL" sz="1600" dirty="0" smtClean="0">
                <a:latin typeface="Times New Roman" pitchFamily="18" charset="0"/>
                <a:cs typeface="Times New Roman" pitchFamily="18" charset="0"/>
              </a:rPr>
              <a:t> : Tak ze sobą się sprzeczali ,aż tu słychać z dala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kroki zmianowego sztygara.</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Sztygar</a:t>
            </a:r>
            <a:r>
              <a:rPr lang="pl-PL" sz="1600" dirty="0" smtClean="0">
                <a:latin typeface="Times New Roman" pitchFamily="18" charset="0"/>
                <a:cs typeface="Times New Roman" pitchFamily="18" charset="0"/>
              </a:rPr>
              <a:t> : Szczęść Boże koledzy górnicy</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Górnicy</a:t>
            </a:r>
            <a:r>
              <a:rPr lang="pl-PL" sz="1600" dirty="0" smtClean="0">
                <a:latin typeface="Times New Roman" pitchFamily="18" charset="0"/>
                <a:cs typeface="Times New Roman" pitchFamily="18" charset="0"/>
              </a:rPr>
              <a:t>: Szczęść Boże sztygarze!</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Sztygar</a:t>
            </a:r>
            <a:r>
              <a:rPr lang="pl-PL" sz="1600" dirty="0" smtClean="0">
                <a:latin typeface="Times New Roman" pitchFamily="18" charset="0"/>
                <a:cs typeface="Times New Roman" pitchFamily="18" charset="0"/>
              </a:rPr>
              <a:t>: Czy robota wam dobrze idzie na razie?</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Karlik</a:t>
            </a:r>
            <a:r>
              <a:rPr lang="pl-PL" sz="1600" dirty="0" smtClean="0">
                <a:latin typeface="Times New Roman" pitchFamily="18" charset="0"/>
                <a:cs typeface="Times New Roman" pitchFamily="18" charset="0"/>
              </a:rPr>
              <a:t>: Jo </a:t>
            </a:r>
            <a:r>
              <a:rPr lang="pl-PL" sz="1600" dirty="0" err="1" smtClean="0">
                <a:latin typeface="Times New Roman" pitchFamily="18" charset="0"/>
                <a:cs typeface="Times New Roman" pitchFamily="18" charset="0"/>
              </a:rPr>
              <a:t>haruja</a:t>
            </a:r>
            <a:r>
              <a:rPr lang="pl-PL" sz="1600" dirty="0" smtClean="0">
                <a:latin typeface="Times New Roman" pitchFamily="18" charset="0"/>
                <a:cs typeface="Times New Roman" pitchFamily="18" charset="0"/>
              </a:rPr>
              <a:t> w pocie czoła aż pot ze mnie </a:t>
            </a:r>
            <a:r>
              <a:rPr lang="pl-PL" sz="1600" dirty="0" err="1" smtClean="0">
                <a:latin typeface="Times New Roman" pitchFamily="18" charset="0"/>
                <a:cs typeface="Times New Roman" pitchFamily="18" charset="0"/>
              </a:rPr>
              <a:t>spływo</a:t>
            </a:r>
            <a:r>
              <a:rPr lang="pl-PL" sz="1600" dirty="0" smtClean="0">
                <a:latin typeface="Times New Roman" pitchFamily="18" charset="0"/>
                <a:cs typeface="Times New Roman" pitchFamily="18" charset="0"/>
              </a:rPr>
              <a:t>,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a </a:t>
            </a:r>
            <a:r>
              <a:rPr lang="pl-PL" sz="1600" dirty="0" err="1" smtClean="0">
                <a:latin typeface="Times New Roman" pitchFamily="18" charset="0"/>
                <a:cs typeface="Times New Roman" pitchFamily="18" charset="0"/>
              </a:rPr>
              <a:t>Francik</a:t>
            </a:r>
            <a:r>
              <a:rPr lang="pl-PL" sz="1600" dirty="0" smtClean="0">
                <a:latin typeface="Times New Roman" pitchFamily="18" charset="0"/>
                <a:cs typeface="Times New Roman" pitchFamily="18" charset="0"/>
              </a:rPr>
              <a:t> zamiast fedrować ino </a:t>
            </a:r>
            <a:r>
              <a:rPr lang="pl-PL" sz="1600" dirty="0" err="1" smtClean="0">
                <a:latin typeface="Times New Roman" pitchFamily="18" charset="0"/>
                <a:cs typeface="Times New Roman" pitchFamily="18" charset="0"/>
              </a:rPr>
              <a:t>łodpoczywo</a:t>
            </a:r>
            <a:r>
              <a:rPr lang="pl-PL" sz="1600" dirty="0" smtClean="0">
                <a:latin typeface="Times New Roman" pitchFamily="18" charset="0"/>
                <a:cs typeface="Times New Roman" pitchFamily="18" charset="0"/>
              </a:rPr>
              <a:t>.</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Sztygar</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Francik</a:t>
            </a:r>
            <a:r>
              <a:rPr lang="pl-PL" sz="1600" dirty="0" smtClean="0">
                <a:latin typeface="Times New Roman" pitchFamily="18" charset="0"/>
                <a:cs typeface="Times New Roman" pitchFamily="18" charset="0"/>
              </a:rPr>
              <a:t> – jakże tobie nie wstyd, bierz przykład z kolegów</a:t>
            </a:r>
          </a:p>
          <a:p>
            <a:pPr lvl="1"/>
            <a:r>
              <a:rPr lang="pl-PL" sz="1600" b="1" dirty="0" err="1" smtClean="0">
                <a:latin typeface="Times New Roman" pitchFamily="18" charset="0"/>
                <a:cs typeface="Times New Roman" pitchFamily="18" charset="0"/>
              </a:rPr>
              <a:t>Francik</a:t>
            </a:r>
            <a:r>
              <a:rPr lang="pl-PL" sz="1600" b="1" dirty="0" smtClean="0">
                <a:latin typeface="Times New Roman" pitchFamily="18" charset="0"/>
                <a:cs typeface="Times New Roman" pitchFamily="18" charset="0"/>
              </a:rPr>
              <a:t> : </a:t>
            </a:r>
            <a:r>
              <a:rPr lang="pl-PL" sz="1600" dirty="0" smtClean="0">
                <a:latin typeface="Times New Roman" pitchFamily="18" charset="0"/>
                <a:cs typeface="Times New Roman" pitchFamily="18" charset="0"/>
              </a:rPr>
              <a:t>Dobrze że się stracił. Jo się pod ta ściana </a:t>
            </a:r>
            <a:r>
              <a:rPr lang="pl-PL" sz="1600" dirty="0" err="1" smtClean="0">
                <a:latin typeface="Times New Roman" pitchFamily="18" charset="0"/>
                <a:cs typeface="Times New Roman" pitchFamily="18" charset="0"/>
              </a:rPr>
              <a:t>lygna</a:t>
            </a:r>
            <a:r>
              <a:rPr lang="pl-PL" sz="1600" dirty="0" smtClean="0">
                <a:latin typeface="Times New Roman" pitchFamily="18" charset="0"/>
                <a:cs typeface="Times New Roman" pitchFamily="18" charset="0"/>
              </a:rPr>
              <a:t>, bo mi się chce spać.</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Skarbnik: </a:t>
            </a:r>
            <a:r>
              <a:rPr lang="pl-PL" sz="1600" dirty="0" err="1" smtClean="0">
                <a:latin typeface="Times New Roman" pitchFamily="18" charset="0"/>
                <a:cs typeface="Times New Roman" pitchFamily="18" charset="0"/>
              </a:rPr>
              <a:t>Francik</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Francik</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Francik</a:t>
            </a:r>
            <a:r>
              <a:rPr lang="pl-PL" sz="1600" dirty="0" smtClean="0">
                <a:latin typeface="Times New Roman" pitchFamily="18" charset="0"/>
                <a:cs typeface="Times New Roman" pitchFamily="18" charset="0"/>
              </a:rPr>
              <a:t>!</a:t>
            </a:r>
            <a:r>
              <a:rPr lang="pl-PL" sz="1600" b="1" dirty="0" smtClean="0">
                <a:latin typeface="Times New Roman" pitchFamily="18" charset="0"/>
                <a:cs typeface="Times New Roman" pitchFamily="18" charset="0"/>
              </a:rPr>
              <a:t/>
            </a:r>
            <a:br>
              <a:rPr lang="pl-PL" sz="1600" b="1"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Karlik : </a:t>
            </a:r>
            <a:r>
              <a:rPr lang="pl-PL" sz="1600" dirty="0" err="1" smtClean="0">
                <a:latin typeface="Times New Roman" pitchFamily="18" charset="0"/>
                <a:cs typeface="Times New Roman" pitchFamily="18" charset="0"/>
              </a:rPr>
              <a:t>Łobudż</a:t>
            </a:r>
            <a:r>
              <a:rPr lang="pl-PL" sz="1600" dirty="0" smtClean="0">
                <a:latin typeface="Times New Roman" pitchFamily="18" charset="0"/>
                <a:cs typeface="Times New Roman" pitchFamily="18" charset="0"/>
              </a:rPr>
              <a:t> się </a:t>
            </a:r>
            <a:r>
              <a:rPr lang="pl-PL" sz="1600" dirty="0" err="1" smtClean="0">
                <a:latin typeface="Times New Roman" pitchFamily="18" charset="0"/>
                <a:cs typeface="Times New Roman" pitchFamily="18" charset="0"/>
              </a:rPr>
              <a:t>Francik</a:t>
            </a:r>
            <a:r>
              <a:rPr lang="pl-PL" sz="1600" dirty="0" smtClean="0">
                <a:latin typeface="Times New Roman" pitchFamily="18" charset="0"/>
                <a:cs typeface="Times New Roman" pitchFamily="18" charset="0"/>
              </a:rPr>
              <a:t>!</a:t>
            </a:r>
            <a:r>
              <a:rPr lang="pl-PL" sz="1600" b="1" dirty="0" smtClean="0">
                <a:latin typeface="Times New Roman" pitchFamily="18" charset="0"/>
                <a:cs typeface="Times New Roman" pitchFamily="18" charset="0"/>
              </a:rPr>
              <a:t/>
            </a:r>
            <a:br>
              <a:rPr lang="pl-PL" sz="1600" b="1" dirty="0" smtClean="0">
                <a:latin typeface="Times New Roman" pitchFamily="18" charset="0"/>
                <a:cs typeface="Times New Roman" pitchFamily="18" charset="0"/>
              </a:rPr>
            </a:br>
            <a:r>
              <a:rPr lang="pl-PL" sz="1600" b="1" dirty="0" err="1" smtClean="0">
                <a:latin typeface="Times New Roman" pitchFamily="18" charset="0"/>
                <a:cs typeface="Times New Roman" pitchFamily="18" charset="0"/>
              </a:rPr>
              <a:t>Francik</a:t>
            </a:r>
            <a:r>
              <a:rPr lang="pl-PL" sz="1600" b="1" dirty="0" smtClean="0">
                <a:latin typeface="Times New Roman" pitchFamily="18" charset="0"/>
                <a:cs typeface="Times New Roman" pitchFamily="18" charset="0"/>
              </a:rPr>
              <a:t> : </a:t>
            </a:r>
            <a:r>
              <a:rPr lang="pl-PL" sz="1600" dirty="0" smtClean="0">
                <a:latin typeface="Times New Roman" pitchFamily="18" charset="0"/>
                <a:cs typeface="Times New Roman" pitchFamily="18" charset="0"/>
              </a:rPr>
              <a:t>Co się dzieje! Dziwne światło tu widnieje!</a:t>
            </a:r>
          </a:p>
          <a:p>
            <a:pPr lvl="1"/>
            <a:r>
              <a:rPr lang="pl-PL" sz="1600" b="1" dirty="0" smtClean="0">
                <a:latin typeface="Times New Roman" pitchFamily="18" charset="0"/>
                <a:cs typeface="Times New Roman" pitchFamily="18" charset="0"/>
              </a:rPr>
              <a:t>Skarbnik: </a:t>
            </a:r>
            <a:r>
              <a:rPr lang="pl-PL" sz="1600" dirty="0" smtClean="0">
                <a:latin typeface="Times New Roman" pitchFamily="18" charset="0"/>
                <a:cs typeface="Times New Roman" pitchFamily="18" charset="0"/>
              </a:rPr>
              <a:t>To ja duch czarnej kopalni - staruszek Skarbnik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Od wieków tych skarbów pilnuję a ty je tu marnujesz.</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Będziesz zakuty w podziemnym chodniku!</a:t>
            </a:r>
            <a:r>
              <a:rPr lang="pl-PL" sz="1600" b="1" dirty="0" smtClean="0">
                <a:latin typeface="Times New Roman" pitchFamily="18" charset="0"/>
                <a:cs typeface="Times New Roman" pitchFamily="18" charset="0"/>
              </a:rPr>
              <a:t/>
            </a:r>
            <a:br>
              <a:rPr lang="pl-PL" sz="1600" b="1" dirty="0" smtClean="0">
                <a:latin typeface="Times New Roman" pitchFamily="18" charset="0"/>
                <a:cs typeface="Times New Roman" pitchFamily="18" charset="0"/>
              </a:rPr>
            </a:br>
            <a:r>
              <a:rPr lang="pl-PL" sz="1600" b="1" dirty="0" err="1" smtClean="0">
                <a:latin typeface="Times New Roman" pitchFamily="18" charset="0"/>
                <a:cs typeface="Times New Roman" pitchFamily="18" charset="0"/>
              </a:rPr>
              <a:t>Francik</a:t>
            </a:r>
            <a:r>
              <a:rPr lang="pl-PL" sz="1600" b="1" dirty="0" smtClean="0">
                <a:latin typeface="Times New Roman" pitchFamily="18" charset="0"/>
                <a:cs typeface="Times New Roman" pitchFamily="18" charset="0"/>
              </a:rPr>
              <a:t> :</a:t>
            </a:r>
            <a:r>
              <a:rPr lang="pl-PL" sz="1600" dirty="0" smtClean="0">
                <a:latin typeface="Times New Roman" pitchFamily="18" charset="0"/>
                <a:cs typeface="Times New Roman" pitchFamily="18" charset="0"/>
              </a:rPr>
              <a:t> Daruj mi mądry skarbniku i nie </a:t>
            </a:r>
            <a:r>
              <a:rPr lang="pl-PL" sz="1600" dirty="0" err="1" smtClean="0">
                <a:latin typeface="Times New Roman" pitchFamily="18" charset="0"/>
                <a:cs typeface="Times New Roman" pitchFamily="18" charset="0"/>
              </a:rPr>
              <a:t>korej</a:t>
            </a:r>
            <a:r>
              <a:rPr lang="pl-PL" sz="1600" dirty="0" smtClean="0">
                <a:latin typeface="Times New Roman" pitchFamily="18" charset="0"/>
                <a:cs typeface="Times New Roman" pitchFamily="18" charset="0"/>
              </a:rPr>
              <a:t> mnie tak srogo.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Jo już </a:t>
            </a:r>
            <a:r>
              <a:rPr lang="pl-PL" sz="1600" dirty="0" err="1" smtClean="0">
                <a:latin typeface="Times New Roman" pitchFamily="18" charset="0"/>
                <a:cs typeface="Times New Roman" pitchFamily="18" charset="0"/>
              </a:rPr>
              <a:t>byda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łod</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dzisioj</a:t>
            </a:r>
            <a:r>
              <a:rPr lang="pl-PL" sz="1600" dirty="0" smtClean="0">
                <a:latin typeface="Times New Roman" pitchFamily="18" charset="0"/>
                <a:cs typeface="Times New Roman" pitchFamily="18" charset="0"/>
              </a:rPr>
              <a:t> uczciwie </a:t>
            </a:r>
            <a:r>
              <a:rPr lang="pl-PL" sz="1600" dirty="0" err="1" smtClean="0">
                <a:latin typeface="Times New Roman" pitchFamily="18" charset="0"/>
                <a:cs typeface="Times New Roman" pitchFamily="18" charset="0"/>
              </a:rPr>
              <a:t>fedrowoł</a:t>
            </a:r>
            <a:r>
              <a:rPr lang="pl-PL" sz="1600" dirty="0" smtClean="0">
                <a:latin typeface="Times New Roman" pitchFamily="18" charset="0"/>
                <a:cs typeface="Times New Roman" pitchFamily="18" charset="0"/>
              </a:rPr>
              <a:t>.</a:t>
            </a:r>
            <a:r>
              <a:rPr lang="pl-PL" sz="1600" b="1" dirty="0" smtClean="0">
                <a:latin typeface="Times New Roman" pitchFamily="18" charset="0"/>
                <a:cs typeface="Times New Roman" pitchFamily="18" charset="0"/>
              </a:rPr>
              <a:t/>
            </a:r>
            <a:br>
              <a:rPr lang="pl-PL" sz="1600" b="1"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Skarbnik: </a:t>
            </a:r>
            <a:r>
              <a:rPr lang="pl-PL" sz="1600" dirty="0" smtClean="0">
                <a:latin typeface="Times New Roman" pitchFamily="18" charset="0"/>
                <a:cs typeface="Times New Roman" pitchFamily="18" charset="0"/>
              </a:rPr>
              <a:t>Skoro szczerze mi przyrzekasz karę Ci daruję,</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ale co dzień będę patrzył, czy dobrze pracujesz!</a:t>
            </a:r>
            <a:r>
              <a:rPr lang="pl-PL" sz="1600" b="1" dirty="0" smtClean="0">
                <a:latin typeface="Times New Roman" pitchFamily="18" charset="0"/>
                <a:cs typeface="Times New Roman" pitchFamily="18" charset="0"/>
              </a:rPr>
              <a:t/>
            </a:r>
            <a:br>
              <a:rPr lang="pl-PL" sz="1600" b="1"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Narrator: </a:t>
            </a:r>
            <a:r>
              <a:rPr lang="pl-PL" sz="1600" dirty="0" smtClean="0">
                <a:latin typeface="Times New Roman" pitchFamily="18" charset="0"/>
                <a:cs typeface="Times New Roman" pitchFamily="18" charset="0"/>
              </a:rPr>
              <a:t>I od tej pory po całej kopalni rozeszła się nowina,</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że nie ma lepszego górnika nad tego </a:t>
            </a:r>
            <a:r>
              <a:rPr lang="pl-PL" sz="1600" dirty="0" err="1" smtClean="0">
                <a:latin typeface="Times New Roman" pitchFamily="18" charset="0"/>
                <a:cs typeface="Times New Roman" pitchFamily="18" charset="0"/>
              </a:rPr>
              <a:t>Francika</a:t>
            </a:r>
            <a:r>
              <a:rPr lang="pl-PL" sz="1600" dirty="0" smtClean="0">
                <a:latin typeface="Times New Roman" pitchFamily="18" charset="0"/>
                <a:cs typeface="Times New Roman" pitchFamily="18" charset="0"/>
              </a:rPr>
              <a:t>. </a:t>
            </a:r>
            <a:r>
              <a:rPr lang="pl-PL" sz="1600" b="1" dirty="0" smtClean="0">
                <a:latin typeface="Times New Roman" pitchFamily="18" charset="0"/>
                <a:cs typeface="Times New Roman" pitchFamily="18" charset="0"/>
              </a:rPr>
              <a:t/>
            </a:r>
            <a:br>
              <a:rPr lang="pl-PL" sz="1600" b="1" dirty="0" smtClean="0">
                <a:latin typeface="Times New Roman" pitchFamily="18" charset="0"/>
                <a:cs typeface="Times New Roman" pitchFamily="18" charset="0"/>
              </a:rPr>
            </a:br>
            <a:endParaRPr lang="pl-PL" sz="16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71472" y="357166"/>
            <a:ext cx="8001056" cy="6001643"/>
          </a:xfrm>
          <a:prstGeom prst="rect">
            <a:avLst/>
          </a:prstGeom>
          <a:noFill/>
        </p:spPr>
        <p:txBody>
          <a:bodyPr wrap="square" rtlCol="0">
            <a:spAutoFit/>
          </a:bodyPr>
          <a:lstStyle/>
          <a:p>
            <a:r>
              <a:rPr lang="pl-PL" sz="1600" dirty="0" smtClean="0">
                <a:latin typeface="Times New Roman" pitchFamily="18" charset="0"/>
                <a:cs typeface="Times New Roman" pitchFamily="18" charset="0"/>
              </a:rPr>
              <a:t>	</a:t>
            </a:r>
            <a:r>
              <a:rPr lang="pl-PL" sz="1600" b="1" dirty="0" smtClean="0">
                <a:latin typeface="Times New Roman" pitchFamily="18" charset="0"/>
                <a:cs typeface="Times New Roman" pitchFamily="18" charset="0"/>
              </a:rPr>
              <a:t>Śpiew gości: "Górnicy, </a:t>
            </a:r>
            <a:r>
              <a:rPr lang="pl-PL" sz="1600" b="1" dirty="0" err="1" smtClean="0">
                <a:latin typeface="Times New Roman" pitchFamily="18" charset="0"/>
                <a:cs typeface="Times New Roman" pitchFamily="18" charset="0"/>
              </a:rPr>
              <a:t>górnicy</a:t>
            </a:r>
            <a:r>
              <a:rPr lang="pl-PL" sz="1600" b="1" dirty="0" smtClean="0">
                <a:latin typeface="Times New Roman" pitchFamily="18" charset="0"/>
                <a:cs typeface="Times New Roman" pitchFamily="18" charset="0"/>
              </a:rPr>
              <a:t> „</a:t>
            </a:r>
            <a:br>
              <a:rPr lang="pl-PL" sz="1600" b="1" dirty="0" smtClean="0">
                <a:latin typeface="Times New Roman" pitchFamily="18" charset="0"/>
                <a:cs typeface="Times New Roman" pitchFamily="18" charset="0"/>
              </a:rPr>
            </a:br>
            <a:endParaRPr lang="pl-PL" sz="1600" dirty="0" smtClean="0">
              <a:latin typeface="Times New Roman" pitchFamily="18" charset="0"/>
              <a:cs typeface="Times New Roman" pitchFamily="18" charset="0"/>
            </a:endParaRPr>
          </a:p>
          <a:p>
            <a:endParaRPr lang="pl-PL" sz="1600" b="1"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11.</a:t>
            </a:r>
            <a:r>
              <a:rPr lang="pl-PL" sz="1600" dirty="0" smtClean="0">
                <a:latin typeface="Times New Roman" pitchFamily="18" charset="0"/>
                <a:cs typeface="Times New Roman" pitchFamily="18" charset="0"/>
              </a:rPr>
              <a:t> Śląsk oprócz tego ze jest bardzo rozśpiewany to też roztańczony</a:t>
            </a:r>
          </a:p>
          <a:p>
            <a:r>
              <a:rPr lang="pl-PL" sz="1600" b="1" dirty="0" smtClean="0">
                <a:latin typeface="Times New Roman" pitchFamily="18" charset="0"/>
                <a:cs typeface="Times New Roman" pitchFamily="18" charset="0"/>
              </a:rPr>
              <a:t>Prezentacja wiązanki tańców śląskich "</a:t>
            </a:r>
            <a:r>
              <a:rPr lang="pl-PL" sz="1600" b="1" dirty="0" err="1" smtClean="0">
                <a:latin typeface="Times New Roman" pitchFamily="18" charset="0"/>
                <a:cs typeface="Times New Roman" pitchFamily="18" charset="0"/>
              </a:rPr>
              <a:t>Grozik</a:t>
            </a:r>
            <a:r>
              <a:rPr lang="pl-PL" sz="1600" b="1" dirty="0" smtClean="0">
                <a:latin typeface="Times New Roman" pitchFamily="18" charset="0"/>
                <a:cs typeface="Times New Roman" pitchFamily="18" charset="0"/>
              </a:rPr>
              <a:t>", "</a:t>
            </a:r>
            <a:r>
              <a:rPr lang="pl-PL" sz="1600" b="1" dirty="0" err="1" smtClean="0">
                <a:latin typeface="Times New Roman" pitchFamily="18" charset="0"/>
                <a:cs typeface="Times New Roman" pitchFamily="18" charset="0"/>
              </a:rPr>
              <a:t>Trojak","Szot</a:t>
            </a:r>
            <a:r>
              <a:rPr lang="pl-PL" sz="1600" b="1" dirty="0" smtClean="0">
                <a:latin typeface="Times New Roman" pitchFamily="18" charset="0"/>
                <a:cs typeface="Times New Roman" pitchFamily="18" charset="0"/>
              </a:rPr>
              <a:t>„</a:t>
            </a:r>
            <a:br>
              <a:rPr lang="pl-PL" sz="1600" b="1" dirty="0" smtClean="0">
                <a:latin typeface="Times New Roman" pitchFamily="18" charset="0"/>
                <a:cs typeface="Times New Roman" pitchFamily="18" charset="0"/>
              </a:rPr>
            </a:br>
            <a:endParaRPr lang="pl-PL" sz="1600" b="1"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12. </a:t>
            </a:r>
            <a:r>
              <a:rPr lang="pl-PL" sz="1600" dirty="0" smtClean="0">
                <a:latin typeface="Times New Roman" pitchFamily="18" charset="0"/>
                <a:cs typeface="Times New Roman" pitchFamily="18" charset="0"/>
              </a:rPr>
              <a:t>Prowadząca:</a:t>
            </a:r>
          </a:p>
          <a:p>
            <a:r>
              <a:rPr lang="pl-PL" sz="1600" dirty="0" smtClean="0">
                <a:latin typeface="Times New Roman" pitchFamily="18" charset="0"/>
                <a:cs typeface="Times New Roman" pitchFamily="18" charset="0"/>
              </a:rPr>
              <a:t>Ślązacy lubią sie też </a:t>
            </a:r>
            <a:r>
              <a:rPr lang="pl-PL" sz="1600" dirty="0" err="1" smtClean="0">
                <a:latin typeface="Times New Roman" pitchFamily="18" charset="0"/>
                <a:cs typeface="Times New Roman" pitchFamily="18" charset="0"/>
              </a:rPr>
              <a:t>śmioć</a:t>
            </a:r>
            <a:r>
              <a:rPr lang="pl-PL" sz="1600" dirty="0" smtClean="0">
                <a:latin typeface="Times New Roman" pitchFamily="18" charset="0"/>
                <a:cs typeface="Times New Roman" pitchFamily="18" charset="0"/>
              </a:rPr>
              <a:t>. Tak to naród robotny i bardzo wesoły.</a:t>
            </a:r>
          </a:p>
          <a:p>
            <a:r>
              <a:rPr lang="pl-PL" sz="1600" dirty="0" smtClean="0">
                <a:latin typeface="Times New Roman" pitchFamily="18" charset="0"/>
                <a:cs typeface="Times New Roman" pitchFamily="18" charset="0"/>
              </a:rPr>
              <a:t>My też </a:t>
            </a:r>
            <a:r>
              <a:rPr lang="pl-PL" sz="1600" dirty="0" err="1" smtClean="0">
                <a:latin typeface="Times New Roman" pitchFamily="18" charset="0"/>
                <a:cs typeface="Times New Roman" pitchFamily="18" charset="0"/>
              </a:rPr>
              <a:t>chcymy</a:t>
            </a:r>
            <a:r>
              <a:rPr lang="pl-PL" sz="1600" dirty="0" smtClean="0">
                <a:latin typeface="Times New Roman" pitchFamily="18" charset="0"/>
                <a:cs typeface="Times New Roman" pitchFamily="18" charset="0"/>
              </a:rPr>
              <a:t> sie dziś </a:t>
            </a:r>
            <a:r>
              <a:rPr lang="pl-PL" sz="1600" dirty="0" err="1" smtClean="0">
                <a:latin typeface="Times New Roman" pitchFamily="18" charset="0"/>
                <a:cs typeface="Times New Roman" pitchFamily="18" charset="0"/>
              </a:rPr>
              <a:t>pośmioć.Posłuchejmy</a:t>
            </a:r>
            <a:r>
              <a:rPr lang="pl-PL" sz="1600" dirty="0" smtClean="0">
                <a:latin typeface="Times New Roman" pitchFamily="18" charset="0"/>
                <a:cs typeface="Times New Roman" pitchFamily="18" charset="0"/>
              </a:rPr>
              <a:t> więc kilku kawałów</a:t>
            </a:r>
          </a:p>
          <a:p>
            <a:r>
              <a:rPr lang="pl-PL" sz="1600" dirty="0" smtClean="0">
                <a:latin typeface="Times New Roman" pitchFamily="18" charset="0"/>
                <a:cs typeface="Times New Roman" pitchFamily="18" charset="0"/>
              </a:rPr>
              <a:t>Ale kawały odczytają </a:t>
            </a:r>
            <a:r>
              <a:rPr lang="pl-PL" sz="1600" dirty="0" err="1" smtClean="0">
                <a:latin typeface="Times New Roman" pitchFamily="18" charset="0"/>
                <a:cs typeface="Times New Roman" pitchFamily="18" charset="0"/>
              </a:rPr>
              <a:t>nnom</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chyntni</a:t>
            </a:r>
            <a:r>
              <a:rPr lang="pl-PL" sz="1600" dirty="0" smtClean="0">
                <a:latin typeface="Times New Roman" pitchFamily="18" charset="0"/>
                <a:cs typeface="Times New Roman" pitchFamily="18" charset="0"/>
              </a:rPr>
              <a:t> goście. Losujemy ponumerowane koperty z dowcipami. Chwila na przygotowanie.</a:t>
            </a:r>
            <a:br>
              <a:rPr lang="pl-PL" sz="1600"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13. Śpiew gości: "Dzieweczki ze Śląska” " </a:t>
            </a:r>
            <a:br>
              <a:rPr lang="pl-PL" sz="1600" b="1" dirty="0" smtClean="0">
                <a:latin typeface="Times New Roman" pitchFamily="18" charset="0"/>
                <a:cs typeface="Times New Roman" pitchFamily="18" charset="0"/>
              </a:rPr>
            </a:br>
            <a:r>
              <a:rPr lang="pl-PL" sz="1600" b="1" dirty="0" smtClean="0">
                <a:latin typeface="Times New Roman" pitchFamily="18" charset="0"/>
                <a:cs typeface="Times New Roman" pitchFamily="18" charset="0"/>
              </a:rPr>
              <a:t>14. Odczytanie kawałów</a:t>
            </a:r>
          </a:p>
          <a:p>
            <a:pPr lvl="1"/>
            <a:r>
              <a:rPr lang="pl-PL" sz="1600" dirty="0" smtClean="0">
                <a:latin typeface="Times New Roman" pitchFamily="18" charset="0"/>
                <a:cs typeface="Times New Roman" pitchFamily="18" charset="0"/>
              </a:rPr>
              <a:t/>
            </a:r>
            <a:br>
              <a:rPr lang="pl-PL" sz="1600" dirty="0" smtClean="0">
                <a:latin typeface="Times New Roman" pitchFamily="18" charset="0"/>
                <a:cs typeface="Times New Roman" pitchFamily="18" charset="0"/>
              </a:rPr>
            </a:br>
            <a:r>
              <a:rPr lang="pl-PL" sz="1600" b="1" i="1" dirty="0" smtClean="0">
                <a:latin typeface="Times New Roman" pitchFamily="18" charset="0"/>
                <a:cs typeface="Times New Roman" pitchFamily="18" charset="0"/>
              </a:rPr>
              <a:t>Kawał 1:</a:t>
            </a:r>
          </a:p>
          <a:p>
            <a:pPr lvl="1"/>
            <a:r>
              <a:rPr lang="pl-PL" sz="1600" dirty="0" smtClean="0">
                <a:latin typeface="Times New Roman" pitchFamily="18" charset="0"/>
                <a:cs typeface="Times New Roman" pitchFamily="18" charset="0"/>
              </a:rPr>
              <a:t>Na nauce religii pyto się ksiądz:</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Dzieci kochane, jak długo przebywali Adam z Ewą w raju? - Aż do jesieni - </a:t>
            </a:r>
            <a:r>
              <a:rPr lang="pl-PL" sz="1600" dirty="0" err="1" smtClean="0">
                <a:latin typeface="Times New Roman" pitchFamily="18" charset="0"/>
                <a:cs typeface="Times New Roman" pitchFamily="18" charset="0"/>
              </a:rPr>
              <a:t>pado</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Paulek</a:t>
            </a:r>
            <a:r>
              <a:rPr lang="pl-PL" sz="1600" dirty="0" smtClean="0">
                <a:latin typeface="Times New Roman" pitchFamily="18" charset="0"/>
                <a:cs typeface="Times New Roman" pitchFamily="18" charset="0"/>
              </a:rPr>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A to z kuli czego?</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No, bo to </a:t>
            </a:r>
            <a:r>
              <a:rPr lang="pl-PL" sz="1600" dirty="0" err="1" smtClean="0">
                <a:latin typeface="Times New Roman" pitchFamily="18" charset="0"/>
                <a:cs typeface="Times New Roman" pitchFamily="18" charset="0"/>
              </a:rPr>
              <a:t>trocha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zetrwało</a:t>
            </a:r>
            <a:r>
              <a:rPr lang="pl-PL" sz="1600" dirty="0" smtClean="0">
                <a:latin typeface="Times New Roman" pitchFamily="18" charset="0"/>
                <a:cs typeface="Times New Roman" pitchFamily="18" charset="0"/>
              </a:rPr>
              <a:t>, aż te jabłka dojrzały!</a:t>
            </a:r>
          </a:p>
          <a:p>
            <a:r>
              <a:rPr lang="pl-PL" sz="1600" b="1" i="1" dirty="0" smtClean="0">
                <a:latin typeface="Times New Roman" pitchFamily="18" charset="0"/>
                <a:cs typeface="Times New Roman" pitchFamily="18" charset="0"/>
              </a:rPr>
              <a:t>Kawał 2</a:t>
            </a:r>
            <a:r>
              <a:rPr lang="pl-PL" sz="1600" dirty="0" smtClean="0">
                <a:latin typeface="Times New Roman" pitchFamily="18" charset="0"/>
                <a:cs typeface="Times New Roman" pitchFamily="18" charset="0"/>
              </a:rPr>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Chłop wszedł do restauracji zamówił </a:t>
            </a:r>
            <a:r>
              <a:rPr lang="pl-PL" sz="1600" dirty="0" err="1" smtClean="0">
                <a:latin typeface="Times New Roman" pitchFamily="18" charset="0"/>
                <a:cs typeface="Times New Roman" pitchFamily="18" charset="0"/>
              </a:rPr>
              <a:t>se</a:t>
            </a:r>
            <a:r>
              <a:rPr lang="pl-PL" sz="1600" dirty="0" smtClean="0">
                <a:latin typeface="Times New Roman" pitchFamily="18" charset="0"/>
                <a:cs typeface="Times New Roman" pitchFamily="18" charset="0"/>
              </a:rPr>
              <a:t> herbata. Kelner przyniósł mu, a chłop </a:t>
            </a:r>
            <a:r>
              <a:rPr lang="pl-PL" sz="1600" dirty="0" err="1" smtClean="0">
                <a:latin typeface="Times New Roman" pitchFamily="18" charset="0"/>
                <a:cs typeface="Times New Roman" pitchFamily="18" charset="0"/>
              </a:rPr>
              <a:t>godo</a:t>
            </a:r>
            <a:r>
              <a:rPr lang="pl-PL" sz="1600" dirty="0" smtClean="0">
                <a:latin typeface="Times New Roman" pitchFamily="18" charset="0"/>
                <a:cs typeface="Times New Roman" pitchFamily="18" charset="0"/>
              </a:rPr>
              <a:t>:</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Moga</a:t>
            </a:r>
            <a:r>
              <a:rPr lang="pl-PL" sz="1600" dirty="0" smtClean="0">
                <a:latin typeface="Times New Roman" pitchFamily="18" charset="0"/>
                <a:cs typeface="Times New Roman" pitchFamily="18" charset="0"/>
              </a:rPr>
              <a:t> was jeszcze o cukier prosić?</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No, </a:t>
            </a:r>
            <a:r>
              <a:rPr lang="pl-PL" sz="1600" dirty="0" err="1" smtClean="0">
                <a:latin typeface="Times New Roman" pitchFamily="18" charset="0"/>
                <a:cs typeface="Times New Roman" pitchFamily="18" charset="0"/>
              </a:rPr>
              <a:t>dyć</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wom</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dałech</a:t>
            </a:r>
            <a:r>
              <a:rPr lang="pl-PL" sz="1600" dirty="0" smtClean="0">
                <a:latin typeface="Times New Roman" pitchFamily="18" charset="0"/>
                <a:cs typeface="Times New Roman" pitchFamily="18" charset="0"/>
              </a:rPr>
              <a:t> ze 7 kostek!</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No, ale czy to moja wina, że się </a:t>
            </a:r>
            <a:r>
              <a:rPr lang="pl-PL" sz="1600" dirty="0" err="1" smtClean="0">
                <a:latin typeface="Times New Roman" pitchFamily="18" charset="0"/>
                <a:cs typeface="Times New Roman" pitchFamily="18" charset="0"/>
              </a:rPr>
              <a:t>wszystki</a:t>
            </a:r>
            <a:r>
              <a:rPr lang="pl-PL" sz="1600" dirty="0" smtClean="0">
                <a:latin typeface="Times New Roman" pitchFamily="18" charset="0"/>
                <a:cs typeface="Times New Roman" pitchFamily="18" charset="0"/>
              </a:rPr>
              <a:t> rozpuściły?</a:t>
            </a:r>
            <a:endParaRPr lang="pl-PL" sz="16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42910" y="357166"/>
            <a:ext cx="6858048" cy="5755422"/>
          </a:xfrm>
          <a:prstGeom prst="rect">
            <a:avLst/>
          </a:prstGeom>
          <a:noFill/>
        </p:spPr>
        <p:txBody>
          <a:bodyPr wrap="square" rtlCol="0">
            <a:spAutoFit/>
          </a:bodyPr>
          <a:lstStyle/>
          <a:p>
            <a:r>
              <a:rPr lang="pl-PL" sz="1600" dirty="0" smtClean="0">
                <a:latin typeface="Times New Roman" pitchFamily="18" charset="0"/>
                <a:cs typeface="Times New Roman" pitchFamily="18" charset="0"/>
              </a:rPr>
              <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a:t>
            </a:r>
            <a:r>
              <a:rPr lang="pl-PL" sz="1600" b="1" i="1" dirty="0" smtClean="0">
                <a:latin typeface="Times New Roman" pitchFamily="18" charset="0"/>
                <a:cs typeface="Times New Roman" pitchFamily="18" charset="0"/>
              </a:rPr>
              <a:t>Kawał 3</a:t>
            </a:r>
          </a:p>
          <a:p>
            <a:pPr lvl="2"/>
            <a:r>
              <a:rPr lang="pl-PL" sz="1600" dirty="0" smtClean="0">
                <a:latin typeface="Times New Roman" pitchFamily="18" charset="0"/>
                <a:cs typeface="Times New Roman" pitchFamily="18" charset="0"/>
              </a:rPr>
              <a:t>Antek się ożenił i </a:t>
            </a:r>
            <a:r>
              <a:rPr lang="pl-PL" sz="1600" dirty="0" err="1" smtClean="0">
                <a:latin typeface="Times New Roman" pitchFamily="18" charset="0"/>
                <a:cs typeface="Times New Roman" pitchFamily="18" charset="0"/>
              </a:rPr>
              <a:t>mioł</a:t>
            </a:r>
            <a:r>
              <a:rPr lang="pl-PL" sz="1600" dirty="0" smtClean="0">
                <a:latin typeface="Times New Roman" pitchFamily="18" charset="0"/>
                <a:cs typeface="Times New Roman" pitchFamily="18" charset="0"/>
              </a:rPr>
              <a:t> piękno kobieta. Pojechali w trójka nad morze. - Patrz </a:t>
            </a:r>
            <a:r>
              <a:rPr lang="pl-PL" sz="1600" dirty="0" err="1" smtClean="0">
                <a:latin typeface="Times New Roman" pitchFamily="18" charset="0"/>
                <a:cs typeface="Times New Roman" pitchFamily="18" charset="0"/>
              </a:rPr>
              <a:t>Francek</a:t>
            </a:r>
            <a:r>
              <a:rPr lang="pl-PL" sz="1600" dirty="0" smtClean="0">
                <a:latin typeface="Times New Roman" pitchFamily="18" charset="0"/>
                <a:cs typeface="Times New Roman" pitchFamily="18" charset="0"/>
              </a:rPr>
              <a:t>, jak jo pięknie </a:t>
            </a:r>
            <a:r>
              <a:rPr lang="pl-PL" sz="1600" dirty="0" err="1" smtClean="0">
                <a:latin typeface="Times New Roman" pitchFamily="18" charset="0"/>
                <a:cs typeface="Times New Roman" pitchFamily="18" charset="0"/>
              </a:rPr>
              <a:t>nurkuja</a:t>
            </a:r>
            <a:r>
              <a:rPr lang="pl-PL" sz="1600" dirty="0" smtClean="0">
                <a:latin typeface="Times New Roman" pitchFamily="18" charset="0"/>
                <a:cs typeface="Times New Roman" pitchFamily="18" charset="0"/>
              </a:rPr>
              <a:t>- powiedział Antek.</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A </a:t>
            </a:r>
            <a:r>
              <a:rPr lang="pl-PL" sz="1600" dirty="0" err="1" smtClean="0">
                <a:latin typeface="Times New Roman" pitchFamily="18" charset="0"/>
                <a:cs typeface="Times New Roman" pitchFamily="18" charset="0"/>
              </a:rPr>
              <a:t>Francek</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kieremu</a:t>
            </a:r>
            <a:r>
              <a:rPr lang="pl-PL" sz="1600" dirty="0" smtClean="0">
                <a:latin typeface="Times New Roman" pitchFamily="18" charset="0"/>
                <a:cs typeface="Times New Roman" pitchFamily="18" charset="0"/>
              </a:rPr>
              <a:t> się bardzo spodobała </a:t>
            </a:r>
            <a:r>
              <a:rPr lang="pl-PL" sz="1600" dirty="0" err="1" smtClean="0">
                <a:latin typeface="Times New Roman" pitchFamily="18" charset="0"/>
                <a:cs typeface="Times New Roman" pitchFamily="18" charset="0"/>
              </a:rPr>
              <a:t>Antkowa</a:t>
            </a:r>
            <a:r>
              <a:rPr lang="pl-PL" sz="1600" dirty="0" smtClean="0">
                <a:latin typeface="Times New Roman" pitchFamily="18" charset="0"/>
                <a:cs typeface="Times New Roman" pitchFamily="18" charset="0"/>
              </a:rPr>
              <a:t> baba, </a:t>
            </a:r>
            <a:r>
              <a:rPr lang="pl-PL" sz="1600" dirty="0" err="1" smtClean="0">
                <a:latin typeface="Times New Roman" pitchFamily="18" charset="0"/>
                <a:cs typeface="Times New Roman" pitchFamily="18" charset="0"/>
              </a:rPr>
              <a:t>pado</a:t>
            </a:r>
            <a:r>
              <a:rPr lang="pl-PL" sz="1600" dirty="0" smtClean="0">
                <a:latin typeface="Times New Roman" pitchFamily="18" charset="0"/>
                <a:cs typeface="Times New Roman" pitchFamily="18" charset="0"/>
              </a:rPr>
              <a:t> mu: - A umiałbyś tak nurkować, co by już nie wypłynąć?</a:t>
            </a:r>
          </a:p>
          <a:p>
            <a:r>
              <a:rPr lang="pl-PL" sz="1600" b="1" i="1" dirty="0" smtClean="0">
                <a:latin typeface="Times New Roman" pitchFamily="18" charset="0"/>
                <a:cs typeface="Times New Roman" pitchFamily="18" charset="0"/>
              </a:rPr>
              <a:t>Kawał 4</a:t>
            </a:r>
          </a:p>
          <a:p>
            <a:pPr lvl="0"/>
            <a:r>
              <a:rPr lang="pl-PL" sz="1600" dirty="0" smtClean="0">
                <a:latin typeface="Times New Roman" pitchFamily="18" charset="0"/>
                <a:cs typeface="Times New Roman" pitchFamily="18" charset="0"/>
              </a:rPr>
              <a:t>Antek, jak myślisz co jest bardziej ciężkie kilo </a:t>
            </a:r>
            <a:r>
              <a:rPr lang="pl-PL" sz="1600" dirty="0" err="1" smtClean="0">
                <a:latin typeface="Times New Roman" pitchFamily="18" charset="0"/>
                <a:cs typeface="Times New Roman" pitchFamily="18" charset="0"/>
              </a:rPr>
              <a:t>pierza</a:t>
            </a:r>
            <a:r>
              <a:rPr lang="pl-PL" sz="1600" dirty="0" smtClean="0">
                <a:latin typeface="Times New Roman" pitchFamily="18" charset="0"/>
                <a:cs typeface="Times New Roman" pitchFamily="18" charset="0"/>
              </a:rPr>
              <a:t> albo żelaza? - pyto </a:t>
            </a:r>
            <a:r>
              <a:rPr lang="pl-PL" sz="1600" dirty="0" err="1" smtClean="0">
                <a:latin typeface="Times New Roman" pitchFamily="18" charset="0"/>
                <a:cs typeface="Times New Roman" pitchFamily="18" charset="0"/>
              </a:rPr>
              <a:t>Francek</a:t>
            </a:r>
            <a:r>
              <a:rPr lang="pl-PL" sz="1600" dirty="0" smtClean="0">
                <a:latin typeface="Times New Roman" pitchFamily="18" charset="0"/>
                <a:cs typeface="Times New Roman" pitchFamily="18" charset="0"/>
              </a:rPr>
              <a:t>.</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Ty </a:t>
            </a:r>
            <a:r>
              <a:rPr lang="pl-PL" sz="1600" dirty="0" err="1" smtClean="0">
                <a:latin typeface="Times New Roman" pitchFamily="18" charset="0"/>
                <a:cs typeface="Times New Roman" pitchFamily="18" charset="0"/>
              </a:rPr>
              <a:t>głuptoku</a:t>
            </a:r>
            <a:r>
              <a:rPr lang="pl-PL" sz="1600" dirty="0" smtClean="0">
                <a:latin typeface="Times New Roman" pitchFamily="18" charset="0"/>
                <a:cs typeface="Times New Roman" pitchFamily="18" charset="0"/>
              </a:rPr>
              <a:t>, przecież kilo jest kilo!</a:t>
            </a:r>
            <a:br>
              <a:rPr lang="pl-PL" sz="1600" dirty="0" smtClean="0">
                <a:latin typeface="Times New Roman" pitchFamily="18" charset="0"/>
                <a:cs typeface="Times New Roman" pitchFamily="18" charset="0"/>
              </a:rPr>
            </a:br>
            <a:r>
              <a:rPr lang="pl-PL" sz="1600" dirty="0" smtClean="0">
                <a:latin typeface="Times New Roman" pitchFamily="18" charset="0"/>
                <a:cs typeface="Times New Roman" pitchFamily="18" charset="0"/>
              </a:rPr>
              <a:t>- No to </a:t>
            </a:r>
            <a:r>
              <a:rPr lang="pl-PL" sz="1600" dirty="0" err="1" smtClean="0">
                <a:latin typeface="Times New Roman" pitchFamily="18" charset="0"/>
                <a:cs typeface="Times New Roman" pitchFamily="18" charset="0"/>
              </a:rPr>
              <a:t>jakes</a:t>
            </a:r>
            <a:r>
              <a:rPr lang="pl-PL" sz="1600" dirty="0" smtClean="0">
                <a:latin typeface="Times New Roman" pitchFamily="18" charset="0"/>
                <a:cs typeface="Times New Roman" pitchFamily="18" charset="0"/>
              </a:rPr>
              <a:t> taki mądry to spuść </a:t>
            </a:r>
            <a:r>
              <a:rPr lang="pl-PL" sz="1600" dirty="0" err="1" smtClean="0">
                <a:latin typeface="Times New Roman" pitchFamily="18" charset="0"/>
                <a:cs typeface="Times New Roman" pitchFamily="18" charset="0"/>
              </a:rPr>
              <a:t>se</a:t>
            </a:r>
            <a:r>
              <a:rPr lang="pl-PL" sz="1600" dirty="0" smtClean="0">
                <a:latin typeface="Times New Roman" pitchFamily="18" charset="0"/>
                <a:cs typeface="Times New Roman" pitchFamily="18" charset="0"/>
              </a:rPr>
              <a:t> kilo </a:t>
            </a:r>
            <a:r>
              <a:rPr lang="pl-PL" sz="1600" dirty="0" err="1" smtClean="0">
                <a:latin typeface="Times New Roman" pitchFamily="18" charset="0"/>
                <a:cs typeface="Times New Roman" pitchFamily="18" charset="0"/>
              </a:rPr>
              <a:t>pierza</a:t>
            </a:r>
            <a:r>
              <a:rPr lang="pl-PL" sz="1600" dirty="0" smtClean="0">
                <a:latin typeface="Times New Roman" pitchFamily="18" charset="0"/>
                <a:cs typeface="Times New Roman" pitchFamily="18" charset="0"/>
              </a:rPr>
              <a:t> a potem kilo żelaza na nogę a </a:t>
            </a:r>
            <a:r>
              <a:rPr lang="pl-PL" sz="1600" dirty="0" err="1" smtClean="0">
                <a:latin typeface="Times New Roman" pitchFamily="18" charset="0"/>
                <a:cs typeface="Times New Roman" pitchFamily="18" charset="0"/>
              </a:rPr>
              <a:t>przekonosz</a:t>
            </a:r>
            <a:r>
              <a:rPr lang="pl-PL" sz="1600" dirty="0" smtClean="0">
                <a:latin typeface="Times New Roman" pitchFamily="18" charset="0"/>
                <a:cs typeface="Times New Roman" pitchFamily="18" charset="0"/>
              </a:rPr>
              <a:t> się co jest cięższe!</a:t>
            </a:r>
          </a:p>
          <a:p>
            <a:pPr lvl="0"/>
            <a:r>
              <a:rPr lang="pl-PL" sz="1600" dirty="0" smtClean="0">
                <a:latin typeface="Times New Roman" pitchFamily="18" charset="0"/>
                <a:cs typeface="Times New Roman" pitchFamily="18" charset="0"/>
              </a:rPr>
              <a:t>To my sie już </a:t>
            </a:r>
            <a:r>
              <a:rPr lang="pl-PL" sz="1600" dirty="0" err="1" smtClean="0">
                <a:latin typeface="Times New Roman" pitchFamily="18" charset="0"/>
                <a:cs typeface="Times New Roman" pitchFamily="18" charset="0"/>
              </a:rPr>
              <a:t>troszka</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pośmioli</a:t>
            </a:r>
            <a:r>
              <a:rPr lang="pl-PL" sz="1600" dirty="0" smtClean="0">
                <a:latin typeface="Times New Roman" pitchFamily="18" charset="0"/>
                <a:cs typeface="Times New Roman" pitchFamily="18" charset="0"/>
              </a:rPr>
              <a:t>, to teraz </a:t>
            </a:r>
            <a:r>
              <a:rPr lang="pl-PL" sz="1600" dirty="0" err="1" smtClean="0">
                <a:latin typeface="Times New Roman" pitchFamily="18" charset="0"/>
                <a:cs typeface="Times New Roman" pitchFamily="18" charset="0"/>
              </a:rPr>
              <a:t>zapraszomy</a:t>
            </a:r>
            <a:r>
              <a:rPr lang="pl-PL" sz="1600" dirty="0" smtClean="0">
                <a:latin typeface="Times New Roman" pitchFamily="18" charset="0"/>
                <a:cs typeface="Times New Roman" pitchFamily="18" charset="0"/>
              </a:rPr>
              <a:t> chętnych do zabawy.</a:t>
            </a:r>
            <a:br>
              <a:rPr lang="pl-PL" sz="1600" dirty="0" smtClean="0">
                <a:latin typeface="Times New Roman" pitchFamily="18" charset="0"/>
                <a:cs typeface="Times New Roman" pitchFamily="18" charset="0"/>
              </a:rPr>
            </a:br>
            <a:endParaRPr lang="pl-PL" sz="1600"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Śpiew gości: "Pije Kuba... „</a:t>
            </a:r>
            <a:br>
              <a:rPr lang="pl-PL" sz="1600" b="1" dirty="0" smtClean="0">
                <a:latin typeface="Times New Roman" pitchFamily="18" charset="0"/>
                <a:cs typeface="Times New Roman" pitchFamily="18" charset="0"/>
              </a:rPr>
            </a:br>
            <a:endParaRPr lang="pl-PL" sz="1600"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16.Scenka "</a:t>
            </a:r>
            <a:r>
              <a:rPr lang="pl-PL" sz="1600" b="1" dirty="0" err="1" smtClean="0">
                <a:latin typeface="Times New Roman" pitchFamily="18" charset="0"/>
                <a:cs typeface="Times New Roman" pitchFamily="18" charset="0"/>
              </a:rPr>
              <a:t>Wodzionka</a:t>
            </a:r>
            <a:r>
              <a:rPr lang="pl-PL" sz="1600" b="1" dirty="0" smtClean="0">
                <a:latin typeface="Times New Roman" pitchFamily="18" charset="0"/>
                <a:cs typeface="Times New Roman" pitchFamily="18" charset="0"/>
              </a:rPr>
              <a:t>"</a:t>
            </a:r>
            <a:endParaRPr lang="pl-PL" sz="1600" dirty="0" smtClean="0">
              <a:latin typeface="Times New Roman" pitchFamily="18" charset="0"/>
              <a:cs typeface="Times New Roman" pitchFamily="18" charset="0"/>
            </a:endParaRPr>
          </a:p>
          <a:p>
            <a:r>
              <a:rPr lang="pl-PL" sz="1600" dirty="0" smtClean="0">
                <a:latin typeface="Times New Roman" pitchFamily="18" charset="0"/>
                <a:cs typeface="Times New Roman" pitchFamily="18" charset="0"/>
              </a:rPr>
              <a:t>Prowadząca:</a:t>
            </a:r>
          </a:p>
          <a:p>
            <a:r>
              <a:rPr lang="pl-PL" sz="1600" dirty="0" err="1" smtClean="0">
                <a:latin typeface="Times New Roman" pitchFamily="18" charset="0"/>
                <a:cs typeface="Times New Roman" pitchFamily="18" charset="0"/>
              </a:rPr>
              <a:t>Ślązoki</a:t>
            </a:r>
            <a:r>
              <a:rPr lang="pl-PL" sz="1600" dirty="0" smtClean="0">
                <a:latin typeface="Times New Roman" pitchFamily="18" charset="0"/>
                <a:cs typeface="Times New Roman" pitchFamily="18" charset="0"/>
              </a:rPr>
              <a:t> lubią </a:t>
            </a:r>
            <a:r>
              <a:rPr lang="pl-PL" sz="1600" dirty="0" err="1" smtClean="0">
                <a:latin typeface="Times New Roman" pitchFamily="18" charset="0"/>
                <a:cs typeface="Times New Roman" pitchFamily="18" charset="0"/>
              </a:rPr>
              <a:t>śpjywać,śmioć</a:t>
            </a:r>
            <a:r>
              <a:rPr lang="pl-PL" sz="1600" dirty="0" smtClean="0">
                <a:latin typeface="Times New Roman" pitchFamily="18" charset="0"/>
                <a:cs typeface="Times New Roman" pitchFamily="18" charset="0"/>
              </a:rPr>
              <a:t> sie, bawić ale lubią też jeść.</a:t>
            </a:r>
          </a:p>
          <a:p>
            <a:r>
              <a:rPr lang="pl-PL" sz="1600" b="1" dirty="0" smtClean="0">
                <a:latin typeface="Times New Roman" pitchFamily="18" charset="0"/>
                <a:cs typeface="Times New Roman" pitchFamily="18" charset="0"/>
              </a:rPr>
              <a:t>17.Zakończenie</a:t>
            </a:r>
            <a:endParaRPr lang="pl-PL" sz="1600" dirty="0" smtClean="0">
              <a:latin typeface="Times New Roman" pitchFamily="18" charset="0"/>
              <a:cs typeface="Times New Roman" pitchFamily="18" charset="0"/>
            </a:endParaRPr>
          </a:p>
          <a:p>
            <a:r>
              <a:rPr lang="pl-PL" sz="1600" dirty="0" smtClean="0">
                <a:latin typeface="Times New Roman" pitchFamily="18" charset="0"/>
                <a:cs typeface="Times New Roman" pitchFamily="18" charset="0"/>
              </a:rPr>
              <a:t>Dziękujemy </a:t>
            </a:r>
            <a:r>
              <a:rPr lang="pl-PL" sz="1600" dirty="0" err="1" smtClean="0">
                <a:latin typeface="Times New Roman" pitchFamily="18" charset="0"/>
                <a:cs typeface="Times New Roman" pitchFamily="18" charset="0"/>
              </a:rPr>
              <a:t>Wom</a:t>
            </a:r>
            <a:r>
              <a:rPr lang="pl-PL" sz="1600" dirty="0" smtClean="0">
                <a:latin typeface="Times New Roman" pitchFamily="18" charset="0"/>
                <a:cs typeface="Times New Roman" pitchFamily="18" charset="0"/>
              </a:rPr>
              <a:t> drodzy </a:t>
            </a:r>
            <a:r>
              <a:rPr lang="pl-PL" sz="1600" dirty="0" err="1" smtClean="0">
                <a:latin typeface="Times New Roman" pitchFamily="18" charset="0"/>
                <a:cs typeface="Times New Roman" pitchFamily="18" charset="0"/>
              </a:rPr>
              <a:t>goście,żeście</a:t>
            </a:r>
            <a:r>
              <a:rPr lang="pl-PL" sz="1600" dirty="0" smtClean="0">
                <a:latin typeface="Times New Roman" pitchFamily="18" charset="0"/>
                <a:cs typeface="Times New Roman" pitchFamily="18" charset="0"/>
              </a:rPr>
              <a:t> nom tak </a:t>
            </a:r>
            <a:r>
              <a:rPr lang="pl-PL" sz="1600" dirty="0" err="1" smtClean="0">
                <a:latin typeface="Times New Roman" pitchFamily="18" charset="0"/>
                <a:cs typeface="Times New Roman" pitchFamily="18" charset="0"/>
              </a:rPr>
              <a:t>dzisiej</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piyknie</a:t>
            </a:r>
            <a:r>
              <a:rPr lang="pl-PL" sz="1600" dirty="0" smtClean="0">
                <a:latin typeface="Times New Roman" pitchFamily="18" charset="0"/>
                <a:cs typeface="Times New Roman" pitchFamily="18" charset="0"/>
              </a:rPr>
              <a:t> </a:t>
            </a:r>
            <a:r>
              <a:rPr lang="pl-PL" sz="1600" dirty="0" err="1" smtClean="0">
                <a:latin typeface="Times New Roman" pitchFamily="18" charset="0"/>
                <a:cs typeface="Times New Roman" pitchFamily="18" charset="0"/>
              </a:rPr>
              <a:t>pośpiywali</a:t>
            </a:r>
            <a:endParaRPr lang="pl-PL" sz="1600" dirty="0" smtClean="0">
              <a:latin typeface="Times New Roman" pitchFamily="18" charset="0"/>
              <a:cs typeface="Times New Roman" pitchFamily="18" charset="0"/>
            </a:endParaRPr>
          </a:p>
          <a:p>
            <a:r>
              <a:rPr lang="pl-PL" sz="1600" b="1" dirty="0" smtClean="0">
                <a:latin typeface="Times New Roman" pitchFamily="18" charset="0"/>
                <a:cs typeface="Times New Roman" pitchFamily="18" charset="0"/>
              </a:rPr>
              <a:t>18. Poczęstunek śląskim </a:t>
            </a:r>
            <a:r>
              <a:rPr lang="pl-PL" sz="1600" b="1" dirty="0" err="1" smtClean="0">
                <a:latin typeface="Times New Roman" pitchFamily="18" charset="0"/>
                <a:cs typeface="Times New Roman" pitchFamily="18" charset="0"/>
              </a:rPr>
              <a:t>kołoczem</a:t>
            </a:r>
            <a:endParaRPr lang="pl-PL" sz="1600" dirty="0" smtClean="0">
              <a:latin typeface="Times New Roman" pitchFamily="18" charset="0"/>
              <a:cs typeface="Times New Roman" pitchFamily="18" charset="0"/>
            </a:endParaRPr>
          </a:p>
          <a:p>
            <a:endParaRPr lang="pl-PL" sz="16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28662" y="357166"/>
            <a:ext cx="7772400" cy="1143000"/>
          </a:xfrm>
        </p:spPr>
        <p:txBody>
          <a:bodyPr/>
          <a:lstStyle/>
          <a:p>
            <a:r>
              <a:rPr lang="pl-PL" sz="3500" b="1" dirty="0" smtClean="0">
                <a:solidFill>
                  <a:srgbClr val="FF0000"/>
                </a:solidFill>
                <a:latin typeface="Algerian" pitchFamily="82" charset="0"/>
              </a:rPr>
              <a:t>ŻORSKIE CENTRUM REGIONALNE </a:t>
            </a:r>
            <a:br>
              <a:rPr lang="pl-PL" sz="3500" b="1" dirty="0" smtClean="0">
                <a:solidFill>
                  <a:srgbClr val="FF0000"/>
                </a:solidFill>
                <a:latin typeface="Algerian" pitchFamily="82" charset="0"/>
              </a:rPr>
            </a:br>
            <a:r>
              <a:rPr lang="pl-PL" sz="3500" b="1" dirty="0" smtClean="0">
                <a:solidFill>
                  <a:srgbClr val="FF0000"/>
                </a:solidFill>
                <a:latin typeface="Algerian" pitchFamily="82" charset="0"/>
              </a:rPr>
              <a:t>W OSINACH</a:t>
            </a:r>
            <a:endParaRPr lang="pl-PL" sz="3500" b="1" dirty="0">
              <a:solidFill>
                <a:srgbClr val="FF0000"/>
              </a:solidFill>
              <a:latin typeface="Algerian" pitchFamily="82" charset="0"/>
            </a:endParaRPr>
          </a:p>
        </p:txBody>
      </p:sp>
      <p:sp>
        <p:nvSpPr>
          <p:cNvPr id="3" name="Symbol zastępczy zawartości 2"/>
          <p:cNvSpPr>
            <a:spLocks noGrp="1"/>
          </p:cNvSpPr>
          <p:nvPr>
            <p:ph idx="1"/>
          </p:nvPr>
        </p:nvSpPr>
        <p:spPr>
          <a:xfrm>
            <a:off x="142844" y="1571612"/>
            <a:ext cx="8715436" cy="4525963"/>
          </a:xfrm>
        </p:spPr>
        <p:txBody>
          <a:bodyPr/>
          <a:lstStyle/>
          <a:p>
            <a:pPr algn="ctr">
              <a:buNone/>
            </a:pPr>
            <a:r>
              <a:rPr lang="pl-PL" sz="2400" dirty="0" smtClean="0">
                <a:solidFill>
                  <a:schemeClr val="tx1"/>
                </a:solidFill>
                <a:latin typeface="Times New Roman" pitchFamily="18" charset="0"/>
                <a:cs typeface="Times New Roman" pitchFamily="18" charset="0"/>
              </a:rPr>
              <a:t>    R</a:t>
            </a:r>
            <a:r>
              <a:rPr lang="de-DE" sz="2400" dirty="0" smtClean="0">
                <a:solidFill>
                  <a:schemeClr val="tx1"/>
                </a:solidFill>
                <a:latin typeface="Times New Roman" pitchFamily="18" charset="0"/>
                <a:cs typeface="Times New Roman" pitchFamily="18" charset="0"/>
              </a:rPr>
              <a:t>ealizuje projekt pod hasłem </a:t>
            </a:r>
            <a:r>
              <a:rPr lang="de-DE" sz="2400" b="1" dirty="0" smtClean="0">
                <a:solidFill>
                  <a:schemeClr val="tx1"/>
                </a:solidFill>
                <a:latin typeface="Times New Roman" pitchFamily="18" charset="0"/>
                <a:cs typeface="Times New Roman" pitchFamily="18" charset="0"/>
              </a:rPr>
              <a:t>„LEKCJE REGIONALIZMU </a:t>
            </a:r>
            <a:r>
              <a:rPr lang="pl-PL" sz="2400" b="1" dirty="0" smtClean="0">
                <a:solidFill>
                  <a:schemeClr val="tx1"/>
                </a:solidFill>
                <a:latin typeface="Times New Roman" pitchFamily="18" charset="0"/>
                <a:cs typeface="Times New Roman" pitchFamily="18" charset="0"/>
              </a:rPr>
              <a:t/>
            </a:r>
            <a:br>
              <a:rPr lang="pl-PL" sz="2400" b="1" dirty="0" smtClean="0">
                <a:solidFill>
                  <a:schemeClr val="tx1"/>
                </a:solidFill>
                <a:latin typeface="Times New Roman" pitchFamily="18" charset="0"/>
                <a:cs typeface="Times New Roman" pitchFamily="18" charset="0"/>
              </a:rPr>
            </a:br>
            <a:r>
              <a:rPr lang="de-DE" sz="2400" b="1" dirty="0" smtClean="0">
                <a:solidFill>
                  <a:schemeClr val="tx1"/>
                </a:solidFill>
                <a:latin typeface="Times New Roman" pitchFamily="18" charset="0"/>
                <a:cs typeface="Times New Roman" pitchFamily="18" charset="0"/>
              </a:rPr>
              <a:t>NA ŻYWO” </a:t>
            </a:r>
            <a:r>
              <a:rPr lang="de-DE" sz="2400" dirty="0" smtClean="0">
                <a:solidFill>
                  <a:schemeClr val="tx1"/>
                </a:solidFill>
                <a:latin typeface="Times New Roman" pitchFamily="18" charset="0"/>
                <a:cs typeface="Times New Roman" pitchFamily="18" charset="0"/>
              </a:rPr>
              <a:t>prowadzonych zgodnie z programem autorskim pt. „Jestem spadkobiercą i twórcą dziedzictwa kulturowego” zatwierdzonego przez MENIS</a:t>
            </a:r>
            <a:r>
              <a:rPr lang="pl-PL" sz="2400" dirty="0" smtClean="0">
                <a:solidFill>
                  <a:schemeClr val="tx1"/>
                </a:solidFill>
                <a:latin typeface="Times New Roman" pitchFamily="18" charset="0"/>
                <a:cs typeface="Times New Roman" pitchFamily="18" charset="0"/>
              </a:rPr>
              <a:t>.</a:t>
            </a:r>
          </a:p>
          <a:p>
            <a:pPr algn="ctr">
              <a:buNone/>
            </a:pPr>
            <a:r>
              <a:rPr lang="de-DE" sz="2400" dirty="0" smtClean="0">
                <a:solidFill>
                  <a:schemeClr val="tx1"/>
                </a:solidFill>
                <a:latin typeface="Times New Roman" pitchFamily="18" charset="0"/>
                <a:cs typeface="Times New Roman" pitchFamily="18" charset="0"/>
              </a:rPr>
              <a:t>Głównym celem wszystkich podejmowanych w Żorskim Centrum Regionalnym działań jest propagowanie tradycji, kultury i obyczajowości śląskiej oraz osłuchanie z gwarą śląską. Każde zajęcie uczy młodych uczestników szacunku do tradycji, umiejętności dostrzegania piękna w rzeczach prostych, kształcenie kompetencji regionalnych, umiejętności analizy i obioru treści związanych z kulturą naszego regionu dostępną dla dzieci przedszkolnych i młodzieży szkolnej.</a:t>
            </a:r>
            <a:endParaRPr lang="pl-PL" sz="2400" dirty="0" smtClean="0">
              <a:solidFill>
                <a:schemeClr val="tx1"/>
              </a:solidFill>
              <a:latin typeface="Times New Roman" pitchFamily="18" charset="0"/>
              <a:cs typeface="Times New Roman" pitchFamily="18" charset="0"/>
            </a:endParaRPr>
          </a:p>
          <a:p>
            <a:endParaRPr lang="pl-PL" sz="2400" dirty="0">
              <a:solidFill>
                <a:schemeClr val="tx1"/>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500034" y="357166"/>
            <a:ext cx="493713" cy="731837"/>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logo.png"/>
          <p:cNvPicPr>
            <a:picLocks noChangeAspect="1"/>
          </p:cNvPicPr>
          <p:nvPr/>
        </p:nvPicPr>
        <p:blipFill>
          <a:blip r:embed="rId2" cstate="print"/>
          <a:stretch>
            <a:fillRect/>
          </a:stretch>
        </p:blipFill>
        <p:spPr>
          <a:xfrm>
            <a:off x="0" y="5357827"/>
            <a:ext cx="2786050" cy="1500174"/>
          </a:xfrm>
          <a:prstGeom prst="rect">
            <a:avLst/>
          </a:prstGeom>
        </p:spPr>
      </p:pic>
      <p:sp>
        <p:nvSpPr>
          <p:cNvPr id="4" name="Tytuł 3"/>
          <p:cNvSpPr>
            <a:spLocks noGrp="1"/>
          </p:cNvSpPr>
          <p:nvPr>
            <p:ph type="title"/>
          </p:nvPr>
        </p:nvSpPr>
        <p:spPr>
          <a:xfrm>
            <a:off x="571472" y="214290"/>
            <a:ext cx="8115328" cy="5869006"/>
          </a:xfrm>
        </p:spPr>
        <p:txBody>
          <a:bodyPr/>
          <a:lstStyle/>
          <a:p>
            <a:r>
              <a:rPr lang="pl-PL" sz="2600" dirty="0" smtClean="0">
                <a:solidFill>
                  <a:schemeClr val="tx1"/>
                </a:solidFill>
                <a:latin typeface="Times New Roman" pitchFamily="18" charset="0"/>
                <a:cs typeface="Times New Roman" pitchFamily="18" charset="0"/>
              </a:rPr>
              <a:t>   </a:t>
            </a:r>
            <a:r>
              <a:rPr lang="de-DE" sz="2600" dirty="0" smtClean="0">
                <a:solidFill>
                  <a:schemeClr val="tx1"/>
                </a:solidFill>
                <a:latin typeface="Times New Roman" pitchFamily="18" charset="0"/>
                <a:cs typeface="Times New Roman" pitchFamily="18" charset="0"/>
              </a:rPr>
              <a:t>Na lekcjach, w zależności od tematu dzieci </a:t>
            </a:r>
            <a:r>
              <a:rPr lang="pl-PL" sz="2600" dirty="0" smtClean="0">
                <a:solidFill>
                  <a:schemeClr val="tx1"/>
                </a:solidFill>
                <a:latin typeface="Times New Roman" pitchFamily="18" charset="0"/>
                <a:cs typeface="Times New Roman" pitchFamily="18" charset="0"/>
              </a:rPr>
              <a:t>       </a:t>
            </a:r>
            <a:r>
              <a:rPr lang="de-DE" sz="2600" dirty="0" smtClean="0">
                <a:solidFill>
                  <a:schemeClr val="tx1"/>
                </a:solidFill>
                <a:latin typeface="Times New Roman" pitchFamily="18" charset="0"/>
                <a:cs typeface="Times New Roman" pitchFamily="18" charset="0"/>
              </a:rPr>
              <a:t>zdobywają konkretną wiedzę dotyczącą np. miejsca pochodzenia niektórych warzyw, rodzajów zbóż, sposobu kiszenia kapusty, historii powstania pokładów węgla na Śląsku, poznają obrzędy i zwyczaje, uczą się tańców i piosenek, wypiekają regionalne ciastka, </a:t>
            </a:r>
            <a:r>
              <a:rPr lang="pl-PL" sz="2600" dirty="0" smtClean="0">
                <a:solidFill>
                  <a:schemeClr val="tx1"/>
                </a:solidFill>
                <a:latin typeface="Times New Roman" pitchFamily="18" charset="0"/>
                <a:cs typeface="Times New Roman" pitchFamily="18" charset="0"/>
              </a:rPr>
              <a:t>zajadają się chlebem ze smalcem </a:t>
            </a:r>
            <a:r>
              <a:rPr lang="de-DE" sz="2600" dirty="0" smtClean="0">
                <a:solidFill>
                  <a:schemeClr val="tx1"/>
                </a:solidFill>
                <a:latin typeface="Times New Roman" pitchFamily="18" charset="0"/>
                <a:cs typeface="Times New Roman" pitchFamily="18" charset="0"/>
              </a:rPr>
              <a:t>itd.</a:t>
            </a:r>
            <a:r>
              <a:rPr lang="pl-PL" sz="2600" dirty="0" smtClean="0">
                <a:solidFill>
                  <a:schemeClr val="tx1"/>
                </a:solidFill>
                <a:latin typeface="Times New Roman" pitchFamily="18" charset="0"/>
                <a:cs typeface="Times New Roman" pitchFamily="18" charset="0"/>
              </a:rPr>
              <a:t/>
            </a:r>
            <a:br>
              <a:rPr lang="pl-PL" sz="2600" dirty="0" smtClean="0">
                <a:solidFill>
                  <a:schemeClr val="tx1"/>
                </a:solidFill>
                <a:latin typeface="Times New Roman" pitchFamily="18" charset="0"/>
                <a:cs typeface="Times New Roman" pitchFamily="18" charset="0"/>
              </a:rPr>
            </a:br>
            <a:r>
              <a:rPr lang="de-DE" sz="2600" dirty="0" smtClean="0">
                <a:solidFill>
                  <a:schemeClr val="tx1"/>
                </a:solidFill>
                <a:latin typeface="Times New Roman" pitchFamily="18" charset="0"/>
                <a:cs typeface="Times New Roman" pitchFamily="18" charset="0"/>
              </a:rPr>
              <a:t>Wszyscy uczestnicy zajęć otrzymują czasopismo „Bajtel” jako podsumowanie zdobytej na lekcji wiedzy. Zawarte w nim elementy gwarowe umożliwiają osobom nie znającym gwary poznanie jej i wyrabiają postawę tolerancji wobec innego sposobu mówienia. Gazetka przeplatana jest licznymi zabawami, rebusami, krzyżówkami, wierszami, legendami oraz rysunkami do pokolorowania.</a:t>
            </a:r>
            <a:endParaRPr lang="pl-PL" sz="2600" dirty="0">
              <a:solidFill>
                <a:schemeClr val="tx1"/>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DSC09874.JPG"/>
          <p:cNvPicPr>
            <a:picLocks noChangeAspect="1"/>
          </p:cNvPicPr>
          <p:nvPr/>
        </p:nvPicPr>
        <p:blipFill>
          <a:blip r:embed="rId2" cstate="print"/>
          <a:stretch>
            <a:fillRect/>
          </a:stretch>
        </p:blipFill>
        <p:spPr>
          <a:xfrm>
            <a:off x="0" y="1"/>
            <a:ext cx="4857752" cy="3643314"/>
          </a:xfrm>
          <a:prstGeom prst="rect">
            <a:avLst/>
          </a:prstGeom>
        </p:spPr>
      </p:pic>
      <p:pic>
        <p:nvPicPr>
          <p:cNvPr id="4" name="Obraz 3" descr="DSC09929.JPG"/>
          <p:cNvPicPr>
            <a:picLocks noChangeAspect="1"/>
          </p:cNvPicPr>
          <p:nvPr/>
        </p:nvPicPr>
        <p:blipFill>
          <a:blip r:embed="rId3" cstate="print"/>
          <a:stretch>
            <a:fillRect/>
          </a:stretch>
        </p:blipFill>
        <p:spPr>
          <a:xfrm>
            <a:off x="3929026" y="2946769"/>
            <a:ext cx="5214974" cy="3911231"/>
          </a:xfrm>
          <a:prstGeom prst="rect">
            <a:avLst/>
          </a:prstGeom>
        </p:spPr>
      </p:pic>
      <p:sp>
        <p:nvSpPr>
          <p:cNvPr id="6" name="pole tekstowe 5"/>
          <p:cNvSpPr txBox="1"/>
          <p:nvPr/>
        </p:nvSpPr>
        <p:spPr>
          <a:xfrm>
            <a:off x="4857752" y="500042"/>
            <a:ext cx="3500462" cy="2769989"/>
          </a:xfrm>
          <a:prstGeom prst="rect">
            <a:avLst/>
          </a:prstGeom>
          <a:noFill/>
        </p:spPr>
        <p:txBody>
          <a:bodyPr wrap="square" rtlCol="0">
            <a:spAutoFit/>
          </a:bodyPr>
          <a:lstStyle/>
          <a:p>
            <a:pPr algn="ctr"/>
            <a:r>
              <a:rPr lang="pl-PL" sz="2800" b="1" dirty="0" smtClean="0">
                <a:solidFill>
                  <a:srgbClr val="0070C0"/>
                </a:solidFill>
                <a:latin typeface="Times New Roman" pitchFamily="18" charset="0"/>
                <a:cs typeface="Times New Roman" pitchFamily="18" charset="0"/>
              </a:rPr>
              <a:t>Bal w Osinach</a:t>
            </a:r>
          </a:p>
          <a:p>
            <a:pPr algn="ctr"/>
            <a:r>
              <a:rPr lang="pl-PL" sz="2200" dirty="0" smtClean="0">
                <a:latin typeface="Times New Roman" pitchFamily="18" charset="0"/>
                <a:cs typeface="Times New Roman" pitchFamily="18" charset="0"/>
              </a:rPr>
              <a:t>* Bal przebierańców z wykorzystaniem strojów współczesnych oraz dawnych, śląskich strojów ludowych</a:t>
            </a:r>
          </a:p>
          <a:p>
            <a:endParaRPr lang="pl-PL" dirty="0" smtClean="0">
              <a:latin typeface="Times New Roman" pitchFamily="18" charset="0"/>
              <a:cs typeface="Times New Roman" pitchFamily="18" charset="0"/>
            </a:endParaRPr>
          </a:p>
          <a:p>
            <a:endParaRPr lang="pl-PL" dirty="0"/>
          </a:p>
        </p:txBody>
      </p:sp>
      <p:sp>
        <p:nvSpPr>
          <p:cNvPr id="7" name="pole tekstowe 6"/>
          <p:cNvSpPr txBox="1"/>
          <p:nvPr/>
        </p:nvSpPr>
        <p:spPr>
          <a:xfrm>
            <a:off x="571472" y="4071942"/>
            <a:ext cx="3000396" cy="1785104"/>
          </a:xfrm>
          <a:prstGeom prst="rect">
            <a:avLst/>
          </a:prstGeom>
          <a:noFill/>
        </p:spPr>
        <p:txBody>
          <a:bodyPr wrap="square" rtlCol="0">
            <a:spAutoFit/>
          </a:bodyPr>
          <a:lstStyle/>
          <a:p>
            <a:r>
              <a:rPr lang="pl-PL" sz="2200" dirty="0" smtClean="0">
                <a:latin typeface="Times New Roman" pitchFamily="18" charset="0"/>
                <a:cs typeface="Times New Roman" pitchFamily="18" charset="0"/>
              </a:rPr>
              <a:t>*wesoła zabawa z nauką tradycyjnych tańców śląskich, śpiewanie piosenek i przyśpiewem ludowych </a:t>
            </a:r>
            <a:endParaRPr lang="pl-PL" sz="2200" dirty="0"/>
          </a:p>
        </p:txBody>
      </p:sp>
    </p:spTree>
  </p:cSld>
  <p:clrMapOvr>
    <a:masterClrMapping/>
  </p:clrMapOvr>
  <p:transition>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SAM_5550.JPG"/>
          <p:cNvPicPr>
            <a:picLocks noChangeAspect="1"/>
          </p:cNvPicPr>
          <p:nvPr/>
        </p:nvPicPr>
        <p:blipFill>
          <a:blip r:embed="rId2" cstate="print"/>
          <a:stretch>
            <a:fillRect/>
          </a:stretch>
        </p:blipFill>
        <p:spPr>
          <a:xfrm>
            <a:off x="0" y="3143248"/>
            <a:ext cx="4953003" cy="3714752"/>
          </a:xfrm>
          <a:prstGeom prst="rect">
            <a:avLst/>
          </a:prstGeom>
        </p:spPr>
      </p:pic>
      <p:pic>
        <p:nvPicPr>
          <p:cNvPr id="5" name="Obraz 4" descr="SAM_5557.JPG"/>
          <p:cNvPicPr>
            <a:picLocks noChangeAspect="1"/>
          </p:cNvPicPr>
          <p:nvPr/>
        </p:nvPicPr>
        <p:blipFill>
          <a:blip r:embed="rId3" cstate="print"/>
          <a:stretch>
            <a:fillRect/>
          </a:stretch>
        </p:blipFill>
        <p:spPr>
          <a:xfrm>
            <a:off x="4286248" y="0"/>
            <a:ext cx="4857752" cy="3643314"/>
          </a:xfrm>
          <a:prstGeom prst="rect">
            <a:avLst/>
          </a:prstGeom>
        </p:spPr>
      </p:pic>
      <p:sp>
        <p:nvSpPr>
          <p:cNvPr id="7" name="pole tekstowe 6"/>
          <p:cNvSpPr txBox="1"/>
          <p:nvPr/>
        </p:nvSpPr>
        <p:spPr>
          <a:xfrm>
            <a:off x="500034" y="357166"/>
            <a:ext cx="3714776" cy="2369880"/>
          </a:xfrm>
          <a:prstGeom prst="rect">
            <a:avLst/>
          </a:prstGeom>
          <a:noFill/>
        </p:spPr>
        <p:txBody>
          <a:bodyPr wrap="square" rtlCol="0">
            <a:spAutoFit/>
          </a:bodyPr>
          <a:lstStyle/>
          <a:p>
            <a:pPr algn="ctr"/>
            <a:r>
              <a:rPr lang="pl-PL" sz="2800" b="1" dirty="0" smtClean="0">
                <a:solidFill>
                  <a:srgbClr val="0070C0"/>
                </a:solidFill>
                <a:latin typeface="Times New Roman" pitchFamily="18" charset="0"/>
                <a:cs typeface="Times New Roman" pitchFamily="18" charset="0"/>
              </a:rPr>
              <a:t>W jaśku pióra</a:t>
            </a:r>
            <a:br>
              <a:rPr lang="pl-PL" sz="2800" b="1" dirty="0" smtClean="0">
                <a:solidFill>
                  <a:srgbClr val="0070C0"/>
                </a:solidFill>
                <a:latin typeface="Times New Roman" pitchFamily="18" charset="0"/>
                <a:cs typeface="Times New Roman" pitchFamily="18" charset="0"/>
              </a:rPr>
            </a:br>
            <a:endParaRPr lang="pl-PL" sz="2800" b="1" dirty="0" smtClean="0">
              <a:solidFill>
                <a:srgbClr val="0070C0"/>
              </a:solidFill>
              <a:latin typeface="Times New Roman" pitchFamily="18" charset="0"/>
              <a:cs typeface="Times New Roman" pitchFamily="18" charset="0"/>
            </a:endParaRPr>
          </a:p>
          <a:p>
            <a:r>
              <a:rPr lang="pl-PL" sz="2200" dirty="0" smtClean="0">
                <a:latin typeface="Times New Roman" pitchFamily="18" charset="0"/>
                <a:cs typeface="Times New Roman" pitchFamily="18" charset="0"/>
              </a:rPr>
              <a:t> </a:t>
            </a:r>
            <a:r>
              <a:rPr lang="pl-PL" sz="2300" dirty="0" smtClean="0">
                <a:latin typeface="Times New Roman" pitchFamily="18" charset="0"/>
                <a:cs typeface="Times New Roman" pitchFamily="18" charset="0"/>
              </a:rPr>
              <a:t>* pokazanie zbiorowej pracy kobiet na wsi na przykładzie </a:t>
            </a:r>
          </a:p>
          <a:p>
            <a:r>
              <a:rPr lang="pl-PL" sz="2300" dirty="0" err="1" smtClean="0">
                <a:latin typeface="Times New Roman" pitchFamily="18" charset="0"/>
                <a:cs typeface="Times New Roman" pitchFamily="18" charset="0"/>
              </a:rPr>
              <a:t>szkubaczek</a:t>
            </a:r>
            <a:r>
              <a:rPr lang="pl-PL" sz="2300" dirty="0" smtClean="0">
                <a:latin typeface="Times New Roman" pitchFamily="18" charset="0"/>
                <a:cs typeface="Times New Roman" pitchFamily="18" charset="0"/>
              </a:rPr>
              <a:t> czyli dawnego zwyczaju darcia </a:t>
            </a:r>
            <a:r>
              <a:rPr lang="pl-PL" sz="2300" dirty="0" err="1" smtClean="0">
                <a:latin typeface="Times New Roman" pitchFamily="18" charset="0"/>
                <a:cs typeface="Times New Roman" pitchFamily="18" charset="0"/>
              </a:rPr>
              <a:t>pierza</a:t>
            </a:r>
            <a:endParaRPr lang="pl-PL" sz="2300" dirty="0">
              <a:latin typeface="Times New Roman" pitchFamily="18" charset="0"/>
              <a:cs typeface="Times New Roman" pitchFamily="18" charset="0"/>
            </a:endParaRPr>
          </a:p>
        </p:txBody>
      </p:sp>
      <p:sp>
        <p:nvSpPr>
          <p:cNvPr id="8" name="pole tekstowe 7"/>
          <p:cNvSpPr txBox="1"/>
          <p:nvPr/>
        </p:nvSpPr>
        <p:spPr>
          <a:xfrm>
            <a:off x="5072066" y="4000504"/>
            <a:ext cx="4071934" cy="2215991"/>
          </a:xfrm>
          <a:prstGeom prst="rect">
            <a:avLst/>
          </a:prstGeom>
          <a:noFill/>
        </p:spPr>
        <p:txBody>
          <a:bodyPr wrap="square" rtlCol="0">
            <a:spAutoFit/>
          </a:bodyPr>
          <a:lstStyle/>
          <a:p>
            <a:r>
              <a:rPr lang="pl-PL" sz="2300" dirty="0" smtClean="0">
                <a:latin typeface="Times New Roman" pitchFamily="18" charset="0"/>
                <a:cs typeface="Times New Roman" pitchFamily="18" charset="0"/>
              </a:rPr>
              <a:t>• zabawy </a:t>
            </a:r>
          </a:p>
          <a:p>
            <a:r>
              <a:rPr lang="pl-PL" sz="2300" dirty="0" smtClean="0">
                <a:latin typeface="Times New Roman" pitchFamily="18" charset="0"/>
                <a:cs typeface="Times New Roman" pitchFamily="18" charset="0"/>
              </a:rPr>
              <a:t>dzieci z wykorzystaniem poduszek, współudział dzieci </a:t>
            </a:r>
          </a:p>
          <a:p>
            <a:r>
              <a:rPr lang="pl-PL" sz="2300" dirty="0" smtClean="0">
                <a:latin typeface="Times New Roman" pitchFamily="18" charset="0"/>
                <a:cs typeface="Times New Roman" pitchFamily="18" charset="0"/>
              </a:rPr>
              <a:t>w skubaniu </a:t>
            </a:r>
            <a:r>
              <a:rPr lang="pl-PL" sz="2300" dirty="0" err="1" smtClean="0">
                <a:latin typeface="Times New Roman" pitchFamily="18" charset="0"/>
                <a:cs typeface="Times New Roman" pitchFamily="18" charset="0"/>
              </a:rPr>
              <a:t>pierza</a:t>
            </a:r>
            <a:r>
              <a:rPr lang="pl-PL" sz="2300" dirty="0" smtClean="0">
                <a:latin typeface="Times New Roman" pitchFamily="18" charset="0"/>
                <a:cs typeface="Times New Roman" pitchFamily="18" charset="0"/>
              </a:rPr>
              <a:t> • utrwalenie zdobytej wiedzy poprzez </a:t>
            </a:r>
          </a:p>
          <a:p>
            <a:r>
              <a:rPr lang="pl-PL" sz="2300" dirty="0" smtClean="0">
                <a:latin typeface="Times New Roman" pitchFamily="18" charset="0"/>
                <a:cs typeface="Times New Roman" pitchFamily="18" charset="0"/>
              </a:rPr>
              <a:t>warsztaty artystyczne</a:t>
            </a:r>
            <a:endParaRPr lang="pl-PL" sz="23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20140325_111357.jpg"/>
          <p:cNvPicPr>
            <a:picLocks noChangeAspect="1"/>
          </p:cNvPicPr>
          <p:nvPr/>
        </p:nvPicPr>
        <p:blipFill>
          <a:blip r:embed="rId2" cstate="print"/>
          <a:stretch>
            <a:fillRect/>
          </a:stretch>
        </p:blipFill>
        <p:spPr>
          <a:xfrm>
            <a:off x="0" y="0"/>
            <a:ext cx="4667282" cy="3500462"/>
          </a:xfrm>
          <a:prstGeom prst="rect">
            <a:avLst/>
          </a:prstGeom>
        </p:spPr>
      </p:pic>
      <p:pic>
        <p:nvPicPr>
          <p:cNvPr id="3" name="Obraz 2" descr="20140325_100241.jpg"/>
          <p:cNvPicPr>
            <a:picLocks noChangeAspect="1"/>
          </p:cNvPicPr>
          <p:nvPr/>
        </p:nvPicPr>
        <p:blipFill>
          <a:blip r:embed="rId3" cstate="print"/>
          <a:stretch>
            <a:fillRect/>
          </a:stretch>
        </p:blipFill>
        <p:spPr>
          <a:xfrm>
            <a:off x="4616932" y="0"/>
            <a:ext cx="4527068" cy="3395301"/>
          </a:xfrm>
          <a:prstGeom prst="rect">
            <a:avLst/>
          </a:prstGeom>
        </p:spPr>
      </p:pic>
      <p:pic>
        <p:nvPicPr>
          <p:cNvPr id="4" name="Obraz 3" descr="20140325_101559.jpg"/>
          <p:cNvPicPr>
            <a:picLocks noChangeAspect="1"/>
          </p:cNvPicPr>
          <p:nvPr/>
        </p:nvPicPr>
        <p:blipFill>
          <a:blip r:embed="rId4" cstate="print"/>
          <a:stretch>
            <a:fillRect/>
          </a:stretch>
        </p:blipFill>
        <p:spPr>
          <a:xfrm>
            <a:off x="0" y="3000371"/>
            <a:ext cx="2857488" cy="3809983"/>
          </a:xfrm>
          <a:prstGeom prst="rect">
            <a:avLst/>
          </a:prstGeom>
        </p:spPr>
      </p:pic>
      <p:sp>
        <p:nvSpPr>
          <p:cNvPr id="6" name="pole tekstowe 5"/>
          <p:cNvSpPr txBox="1"/>
          <p:nvPr/>
        </p:nvSpPr>
        <p:spPr>
          <a:xfrm>
            <a:off x="3071802" y="3786190"/>
            <a:ext cx="5500726" cy="2554545"/>
          </a:xfrm>
          <a:prstGeom prst="rect">
            <a:avLst/>
          </a:prstGeom>
          <a:noFill/>
        </p:spPr>
        <p:txBody>
          <a:bodyPr wrap="square" rtlCol="0">
            <a:spAutoFit/>
          </a:bodyPr>
          <a:lstStyle/>
          <a:p>
            <a:pPr algn="ctr"/>
            <a:r>
              <a:rPr lang="pl-PL" sz="2800" b="1" dirty="0" smtClean="0">
                <a:solidFill>
                  <a:srgbClr val="0070C0"/>
                </a:solidFill>
                <a:latin typeface="Times New Roman" pitchFamily="18" charset="0"/>
                <a:cs typeface="Times New Roman" pitchFamily="18" charset="0"/>
              </a:rPr>
              <a:t>Szukamy zajączka</a:t>
            </a:r>
          </a:p>
          <a:p>
            <a:pPr algn="ctr"/>
            <a:r>
              <a:rPr lang="pl-PL" sz="2200" dirty="0" smtClean="0">
                <a:latin typeface="Times New Roman" pitchFamily="18" charset="0"/>
                <a:cs typeface="Times New Roman" pitchFamily="18" charset="0"/>
              </a:rPr>
              <a:t>• poznanie zwyczajów związanych z Wielkanocą • wesołe zabawy z zajączkiem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i barankiem • rozwiązywanie zagadek i rebusów • ilustracja ruchowa piosenki • utrwalenie zdobytej  wiedzy poprzez warsztaty artystyczne</a:t>
            </a:r>
            <a:endParaRPr lang="pl-PL" sz="2200" dirty="0">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DSC01291.JPG"/>
          <p:cNvPicPr>
            <a:picLocks noChangeAspect="1"/>
          </p:cNvPicPr>
          <p:nvPr/>
        </p:nvPicPr>
        <p:blipFill>
          <a:blip r:embed="rId2" cstate="print"/>
          <a:stretch>
            <a:fillRect/>
          </a:stretch>
        </p:blipFill>
        <p:spPr>
          <a:xfrm>
            <a:off x="0" y="2666971"/>
            <a:ext cx="3143272" cy="4191029"/>
          </a:xfrm>
          <a:prstGeom prst="rect">
            <a:avLst/>
          </a:prstGeom>
        </p:spPr>
      </p:pic>
      <p:pic>
        <p:nvPicPr>
          <p:cNvPr id="3" name="Obraz 2" descr="DSC01270.JPG"/>
          <p:cNvPicPr>
            <a:picLocks noChangeAspect="1"/>
          </p:cNvPicPr>
          <p:nvPr/>
        </p:nvPicPr>
        <p:blipFill>
          <a:blip r:embed="rId3" cstate="print"/>
          <a:stretch>
            <a:fillRect/>
          </a:stretch>
        </p:blipFill>
        <p:spPr>
          <a:xfrm>
            <a:off x="0" y="0"/>
            <a:ext cx="4095746" cy="3071810"/>
          </a:xfrm>
          <a:prstGeom prst="rect">
            <a:avLst/>
          </a:prstGeom>
        </p:spPr>
      </p:pic>
      <p:pic>
        <p:nvPicPr>
          <p:cNvPr id="4" name="Obraz 3" descr="DSC01273.JPG"/>
          <p:cNvPicPr>
            <a:picLocks noChangeAspect="1"/>
          </p:cNvPicPr>
          <p:nvPr/>
        </p:nvPicPr>
        <p:blipFill>
          <a:blip r:embed="rId4" cstate="print"/>
          <a:stretch>
            <a:fillRect/>
          </a:stretch>
        </p:blipFill>
        <p:spPr>
          <a:xfrm>
            <a:off x="3143240" y="3536157"/>
            <a:ext cx="4429124" cy="3321843"/>
          </a:xfrm>
          <a:prstGeom prst="rect">
            <a:avLst/>
          </a:prstGeom>
        </p:spPr>
      </p:pic>
      <p:sp>
        <p:nvSpPr>
          <p:cNvPr id="7" name="pole tekstowe 6"/>
          <p:cNvSpPr txBox="1"/>
          <p:nvPr/>
        </p:nvSpPr>
        <p:spPr>
          <a:xfrm>
            <a:off x="4143372" y="357166"/>
            <a:ext cx="4786346" cy="3385542"/>
          </a:xfrm>
          <a:prstGeom prst="rect">
            <a:avLst/>
          </a:prstGeom>
          <a:noFill/>
        </p:spPr>
        <p:txBody>
          <a:bodyPr wrap="square" rtlCol="0">
            <a:spAutoFit/>
          </a:bodyPr>
          <a:lstStyle/>
          <a:p>
            <a:pPr algn="ctr"/>
            <a:r>
              <a:rPr lang="pl-PL" sz="2800" b="1" dirty="0" smtClean="0">
                <a:solidFill>
                  <a:srgbClr val="0070C0"/>
                </a:solidFill>
                <a:latin typeface="Times New Roman" pitchFamily="18" charset="0"/>
                <a:cs typeface="Times New Roman" pitchFamily="18" charset="0"/>
              </a:rPr>
              <a:t>Robimy zapasy na zimę</a:t>
            </a:r>
            <a:br>
              <a:rPr lang="pl-PL" sz="2800" b="1" dirty="0" smtClean="0">
                <a:solidFill>
                  <a:srgbClr val="0070C0"/>
                </a:solidFill>
                <a:latin typeface="Times New Roman" pitchFamily="18" charset="0"/>
                <a:cs typeface="Times New Roman" pitchFamily="18" charset="0"/>
              </a:rPr>
            </a:br>
            <a:r>
              <a:rPr lang="pl-PL" sz="2200" dirty="0" smtClean="0">
                <a:latin typeface="Times New Roman" pitchFamily="18" charset="0"/>
                <a:cs typeface="Times New Roman" pitchFamily="18" charset="0"/>
              </a:rPr>
              <a:t>• poznanie dawnych sposobów przygotowania warzyw i owoców do przechowywania w zimie np., suszenie, wekowanie, kiszenie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ilustrowanie ruchem tematycznych utworów muzycznych lub wierszy</a:t>
            </a:r>
          </a:p>
          <a:p>
            <a:endParaRPr lang="pl-PL" dirty="0" smtClean="0"/>
          </a:p>
          <a:p>
            <a:endParaRPr lang="pl-PL" dirty="0" smtClean="0"/>
          </a:p>
          <a:p>
            <a:endParaRPr lang="pl-PL" dirty="0"/>
          </a:p>
        </p:txBody>
      </p:sp>
    </p:spTree>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solidFill>
                  <a:srgbClr val="002060"/>
                </a:solidFill>
              </a:rPr>
              <a:t>Hymn</a:t>
            </a:r>
            <a:endParaRPr lang="pl-PL" b="1" dirty="0">
              <a:solidFill>
                <a:srgbClr val="002060"/>
              </a:solidFill>
            </a:endParaRPr>
          </a:p>
        </p:txBody>
      </p:sp>
      <p:pic>
        <p:nvPicPr>
          <p:cNvPr id="4" name="Picture 2"/>
          <p:cNvPicPr>
            <a:picLocks noChangeAspect="1" noChangeArrowheads="1"/>
          </p:cNvPicPr>
          <p:nvPr/>
        </p:nvPicPr>
        <p:blipFill>
          <a:blip r:embed="rId2" cstate="print"/>
          <a:srcRect/>
          <a:stretch>
            <a:fillRect/>
          </a:stretch>
        </p:blipFill>
        <p:spPr bwMode="auto">
          <a:xfrm>
            <a:off x="500034" y="357166"/>
            <a:ext cx="2143140" cy="2509489"/>
          </a:xfrm>
          <a:prstGeom prst="rect">
            <a:avLst/>
          </a:prstGeom>
          <a:noFill/>
          <a:ln w="9525">
            <a:noFill/>
            <a:miter lim="800000"/>
            <a:headEnd/>
            <a:tailEnd/>
          </a:ln>
          <a:effectLst/>
        </p:spPr>
      </p:pic>
      <p:sp>
        <p:nvSpPr>
          <p:cNvPr id="3" name="pole tekstowe 2"/>
          <p:cNvSpPr txBox="1"/>
          <p:nvPr/>
        </p:nvSpPr>
        <p:spPr>
          <a:xfrm>
            <a:off x="2928683" y="1388613"/>
            <a:ext cx="5472608" cy="5816977"/>
          </a:xfrm>
          <a:prstGeom prst="rect">
            <a:avLst/>
          </a:prstGeom>
          <a:noFill/>
        </p:spPr>
        <p:txBody>
          <a:bodyPr wrap="square" rtlCol="0">
            <a:spAutoFit/>
          </a:bodyPr>
          <a:lstStyle/>
          <a:p>
            <a:r>
              <a:rPr lang="pl-PL" sz="2700" dirty="0">
                <a:latin typeface="Monotype Corsiva" panose="03010101010201010101" pitchFamily="66" charset="0"/>
              </a:rPr>
              <a:t>My lubimy </a:t>
            </a:r>
            <a:r>
              <a:rPr lang="pl-PL" sz="2700" dirty="0" err="1">
                <a:latin typeface="Monotype Corsiva" panose="03010101010201010101" pitchFamily="66" charset="0"/>
              </a:rPr>
              <a:t>Hałabałę</a:t>
            </a:r>
            <a:endParaRPr lang="pl-PL" sz="2700" dirty="0">
              <a:latin typeface="Monotype Corsiva" panose="03010101010201010101" pitchFamily="66" charset="0"/>
            </a:endParaRPr>
          </a:p>
          <a:p>
            <a:r>
              <a:rPr lang="pl-PL" sz="2700" dirty="0">
                <a:latin typeface="Monotype Corsiva" panose="03010101010201010101" pitchFamily="66" charset="0"/>
              </a:rPr>
              <a:t>czy jest słońce, czy jest deszcz.</a:t>
            </a:r>
            <a:endParaRPr lang="pl-PL" sz="2700" dirty="0">
              <a:latin typeface="Monotype Corsiva" panose="03010101010201010101" pitchFamily="66" charset="0"/>
            </a:endParaRPr>
          </a:p>
          <a:p>
            <a:r>
              <a:rPr lang="pl-PL" sz="2700" dirty="0">
                <a:latin typeface="Monotype Corsiva" panose="03010101010201010101" pitchFamily="66" charset="0"/>
              </a:rPr>
              <a:t>Nigdy się z nim nie nudzimy,</a:t>
            </a:r>
            <a:endParaRPr lang="pl-PL" sz="2700" dirty="0">
              <a:latin typeface="Monotype Corsiva" panose="03010101010201010101" pitchFamily="66" charset="0"/>
            </a:endParaRPr>
          </a:p>
          <a:p>
            <a:r>
              <a:rPr lang="pl-PL" sz="2700" dirty="0">
                <a:latin typeface="Monotype Corsiva" panose="03010101010201010101" pitchFamily="66" charset="0"/>
              </a:rPr>
              <a:t>teatrzyki z nim robimy też.</a:t>
            </a:r>
            <a:endParaRPr lang="pl-PL" sz="2700" dirty="0">
              <a:latin typeface="Monotype Corsiva" panose="03010101010201010101" pitchFamily="66" charset="0"/>
            </a:endParaRPr>
          </a:p>
          <a:p>
            <a:r>
              <a:rPr lang="pl-PL" sz="2700" dirty="0">
                <a:latin typeface="Monotype Corsiva" panose="03010101010201010101" pitchFamily="66" charset="0"/>
              </a:rPr>
              <a:t/>
            </a:r>
            <a:br>
              <a:rPr lang="pl-PL" sz="2700" dirty="0">
                <a:latin typeface="Monotype Corsiva" panose="03010101010201010101" pitchFamily="66" charset="0"/>
              </a:rPr>
            </a:br>
            <a:r>
              <a:rPr lang="pl-PL" sz="2700" dirty="0" smtClean="0">
                <a:latin typeface="Monotype Corsiva" panose="03010101010201010101" pitchFamily="66" charset="0"/>
              </a:rPr>
              <a:t>Ref</a:t>
            </a:r>
            <a:r>
              <a:rPr lang="pl-PL" sz="2700" dirty="0">
                <a:latin typeface="Monotype Corsiva" panose="03010101010201010101" pitchFamily="66" charset="0"/>
              </a:rPr>
              <a:t>.</a:t>
            </a:r>
            <a:endParaRPr lang="pl-PL" sz="2700" dirty="0">
              <a:latin typeface="Monotype Corsiva" panose="03010101010201010101" pitchFamily="66" charset="0"/>
            </a:endParaRPr>
          </a:p>
          <a:p>
            <a:r>
              <a:rPr lang="pl-PL" sz="2700" dirty="0">
                <a:latin typeface="Monotype Corsiva" panose="03010101010201010101" pitchFamily="66" charset="0"/>
              </a:rPr>
              <a:t>Jak dobrze jest mieć,</a:t>
            </a:r>
            <a:r>
              <a:rPr lang="pl-PL" sz="2700" dirty="0">
                <a:latin typeface="Monotype Corsiva" panose="03010101010201010101" pitchFamily="66" charset="0"/>
              </a:rPr>
              <a:t/>
            </a:r>
            <a:br>
              <a:rPr lang="pl-PL" sz="2700" dirty="0">
                <a:latin typeface="Monotype Corsiva" panose="03010101010201010101" pitchFamily="66" charset="0"/>
              </a:rPr>
            </a:br>
            <a:r>
              <a:rPr lang="pl-PL" sz="2700" dirty="0">
                <a:latin typeface="Monotype Corsiva" panose="03010101010201010101" pitchFamily="66" charset="0"/>
              </a:rPr>
              <a:t>mieć </a:t>
            </a:r>
            <a:r>
              <a:rPr lang="pl-PL" sz="2700" dirty="0" err="1">
                <a:latin typeface="Monotype Corsiva" panose="03010101010201010101" pitchFamily="66" charset="0"/>
              </a:rPr>
              <a:t>Hałabałę</a:t>
            </a:r>
            <a:r>
              <a:rPr lang="pl-PL" sz="2700" dirty="0">
                <a:latin typeface="Monotype Corsiva" panose="03010101010201010101" pitchFamily="66" charset="0"/>
              </a:rPr>
              <a:t/>
            </a:r>
            <a:br>
              <a:rPr lang="pl-PL" sz="2700" dirty="0">
                <a:latin typeface="Monotype Corsiva" panose="03010101010201010101" pitchFamily="66" charset="0"/>
              </a:rPr>
            </a:br>
            <a:r>
              <a:rPr lang="pl-PL" sz="2700" dirty="0">
                <a:latin typeface="Monotype Corsiva" panose="03010101010201010101" pitchFamily="66" charset="0"/>
              </a:rPr>
              <a:t>i jego przyjacielem być.</a:t>
            </a:r>
            <a:r>
              <a:rPr lang="pl-PL" sz="2700" dirty="0">
                <a:latin typeface="Monotype Corsiva" panose="03010101010201010101" pitchFamily="66" charset="0"/>
              </a:rPr>
              <a:t/>
            </a:r>
            <a:br>
              <a:rPr lang="pl-PL" sz="2700" dirty="0">
                <a:latin typeface="Monotype Corsiva" panose="03010101010201010101" pitchFamily="66" charset="0"/>
              </a:rPr>
            </a:br>
            <a:r>
              <a:rPr lang="pl-PL" sz="2700" dirty="0">
                <a:latin typeface="Monotype Corsiva" panose="03010101010201010101" pitchFamily="66" charset="0"/>
              </a:rPr>
              <a:t>Z nim tańczyć, śpiewać,</a:t>
            </a:r>
            <a:r>
              <a:rPr lang="pl-PL" sz="2700" dirty="0">
                <a:latin typeface="Monotype Corsiva" panose="03010101010201010101" pitchFamily="66" charset="0"/>
              </a:rPr>
              <a:t/>
            </a:r>
            <a:br>
              <a:rPr lang="pl-PL" sz="2700" dirty="0">
                <a:latin typeface="Monotype Corsiva" panose="03010101010201010101" pitchFamily="66" charset="0"/>
              </a:rPr>
            </a:br>
            <a:r>
              <a:rPr lang="pl-PL" sz="2700" dirty="0">
                <a:latin typeface="Monotype Corsiva" panose="03010101010201010101" pitchFamily="66" charset="0"/>
              </a:rPr>
              <a:t>czytać, rysowań </a:t>
            </a:r>
            <a:br>
              <a:rPr lang="pl-PL" sz="2700" dirty="0">
                <a:latin typeface="Monotype Corsiva" panose="03010101010201010101" pitchFamily="66" charset="0"/>
              </a:rPr>
            </a:br>
            <a:r>
              <a:rPr lang="pl-PL" sz="2700" dirty="0">
                <a:latin typeface="Monotype Corsiva" panose="03010101010201010101" pitchFamily="66" charset="0"/>
              </a:rPr>
              <a:t>wesoło jest z nim żyć.   /2x</a:t>
            </a:r>
            <a:endParaRPr lang="pl-PL" sz="2700" dirty="0">
              <a:latin typeface="Monotype Corsiva" panose="03010101010201010101" pitchFamily="66" charset="0"/>
            </a:endParaRPr>
          </a:p>
          <a:p>
            <a:r>
              <a:rPr lang="pl-PL" dirty="0"/>
              <a:t/>
            </a:r>
            <a:br>
              <a:rPr lang="pl-PL" dirty="0"/>
            </a:br>
            <a:endParaRPr lang="pl-PL" dirty="0"/>
          </a:p>
        </p:txBody>
      </p:sp>
    </p:spTree>
  </p:cSld>
  <p:clrMapOvr>
    <a:masterClrMapping/>
  </p:clrMapOvr>
  <p:transition>
    <p:split orient="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00034" y="571480"/>
            <a:ext cx="4214842" cy="2554545"/>
          </a:xfrm>
          <a:prstGeom prst="rect">
            <a:avLst/>
          </a:prstGeom>
          <a:noFill/>
        </p:spPr>
        <p:txBody>
          <a:bodyPr wrap="square" rtlCol="0">
            <a:spAutoFit/>
          </a:bodyPr>
          <a:lstStyle/>
          <a:p>
            <a:pPr algn="ctr"/>
            <a:r>
              <a:rPr lang="pl-PL" sz="2800" b="1" dirty="0" smtClean="0">
                <a:solidFill>
                  <a:srgbClr val="0070C0"/>
                </a:solidFill>
                <a:latin typeface="Times New Roman" pitchFamily="18" charset="0"/>
                <a:cs typeface="Times New Roman" pitchFamily="18" charset="0"/>
              </a:rPr>
              <a:t>Górnicze skarby</a:t>
            </a:r>
          </a:p>
          <a:p>
            <a:r>
              <a:rPr lang="pl-PL" sz="2200" dirty="0" smtClean="0">
                <a:latin typeface="Times New Roman" pitchFamily="18" charset="0"/>
                <a:cs typeface="Times New Roman" pitchFamily="18" charset="0"/>
              </a:rPr>
              <a:t>• poznanie czarnego diamentu wydobywanego ze śląskiej ziemi- węgla •tradycje i zwyczaje górników obchodzone w dniu ich święta – Barbórki • zabawy i tańce z Karlikiem i Karolinką</a:t>
            </a:r>
            <a:endParaRPr lang="pl-PL" sz="2200" dirty="0"/>
          </a:p>
        </p:txBody>
      </p:sp>
      <p:pic>
        <p:nvPicPr>
          <p:cNvPr id="3" name="Obraz 2" descr="hdimg287.jpg"/>
          <p:cNvPicPr>
            <a:picLocks noChangeAspect="1"/>
          </p:cNvPicPr>
          <p:nvPr/>
        </p:nvPicPr>
        <p:blipFill>
          <a:blip r:embed="rId2" cstate="print"/>
          <a:stretch>
            <a:fillRect/>
          </a:stretch>
        </p:blipFill>
        <p:spPr>
          <a:xfrm>
            <a:off x="4667251" y="142852"/>
            <a:ext cx="4476749" cy="3214710"/>
          </a:xfrm>
          <a:prstGeom prst="rect">
            <a:avLst/>
          </a:prstGeom>
        </p:spPr>
      </p:pic>
      <p:pic>
        <p:nvPicPr>
          <p:cNvPr id="4" name="Obraz 3" descr="hdimg297.jpg"/>
          <p:cNvPicPr>
            <a:picLocks noChangeAspect="1"/>
          </p:cNvPicPr>
          <p:nvPr/>
        </p:nvPicPr>
        <p:blipFill>
          <a:blip r:embed="rId3" cstate="print"/>
          <a:stretch>
            <a:fillRect/>
          </a:stretch>
        </p:blipFill>
        <p:spPr>
          <a:xfrm>
            <a:off x="4643438" y="3500438"/>
            <a:ext cx="4500562" cy="3357562"/>
          </a:xfrm>
          <a:prstGeom prst="rect">
            <a:avLst/>
          </a:prstGeom>
        </p:spPr>
      </p:pic>
      <p:pic>
        <p:nvPicPr>
          <p:cNvPr id="5" name="Obraz 4" descr="hdimg305.jpg"/>
          <p:cNvPicPr>
            <a:picLocks noChangeAspect="1"/>
          </p:cNvPicPr>
          <p:nvPr/>
        </p:nvPicPr>
        <p:blipFill>
          <a:blip r:embed="rId4" cstate="print"/>
          <a:stretch>
            <a:fillRect/>
          </a:stretch>
        </p:blipFill>
        <p:spPr>
          <a:xfrm>
            <a:off x="0" y="3482578"/>
            <a:ext cx="4500562" cy="3375422"/>
          </a:xfrm>
          <a:prstGeom prst="rect">
            <a:avLst/>
          </a:prstGeom>
        </p:spPr>
      </p:pic>
    </p:spTree>
  </p:cSld>
  <p:clrMapOvr>
    <a:masterClrMapping/>
  </p:clrMapOvr>
  <p:transition>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SAM_5609.JPG"/>
          <p:cNvPicPr>
            <a:picLocks noChangeAspect="1"/>
          </p:cNvPicPr>
          <p:nvPr/>
        </p:nvPicPr>
        <p:blipFill>
          <a:blip r:embed="rId2" cstate="print"/>
          <a:stretch>
            <a:fillRect/>
          </a:stretch>
        </p:blipFill>
        <p:spPr>
          <a:xfrm rot="5400000">
            <a:off x="5605287" y="533232"/>
            <a:ext cx="4071943" cy="3005481"/>
          </a:xfrm>
          <a:prstGeom prst="rect">
            <a:avLst/>
          </a:prstGeom>
        </p:spPr>
      </p:pic>
      <p:pic>
        <p:nvPicPr>
          <p:cNvPr id="2" name="Obraz 1" descr="20140325_104447.jpg"/>
          <p:cNvPicPr>
            <a:picLocks noChangeAspect="1"/>
          </p:cNvPicPr>
          <p:nvPr/>
        </p:nvPicPr>
        <p:blipFill>
          <a:blip r:embed="rId3" cstate="print"/>
          <a:stretch>
            <a:fillRect/>
          </a:stretch>
        </p:blipFill>
        <p:spPr>
          <a:xfrm>
            <a:off x="0" y="0"/>
            <a:ext cx="3143240" cy="4190987"/>
          </a:xfrm>
          <a:prstGeom prst="rect">
            <a:avLst/>
          </a:prstGeom>
        </p:spPr>
      </p:pic>
      <p:pic>
        <p:nvPicPr>
          <p:cNvPr id="6" name="Obraz 5" descr="20140325_104032.jpg"/>
          <p:cNvPicPr>
            <a:picLocks noChangeAspect="1"/>
          </p:cNvPicPr>
          <p:nvPr/>
        </p:nvPicPr>
        <p:blipFill>
          <a:blip r:embed="rId4" cstate="print"/>
          <a:stretch>
            <a:fillRect/>
          </a:stretch>
        </p:blipFill>
        <p:spPr>
          <a:xfrm>
            <a:off x="3286116" y="357166"/>
            <a:ext cx="2786064" cy="3304399"/>
          </a:xfrm>
          <a:prstGeom prst="rect">
            <a:avLst/>
          </a:prstGeom>
        </p:spPr>
      </p:pic>
      <p:sp>
        <p:nvSpPr>
          <p:cNvPr id="7" name="pole tekstowe 6"/>
          <p:cNvSpPr txBox="1"/>
          <p:nvPr/>
        </p:nvSpPr>
        <p:spPr>
          <a:xfrm>
            <a:off x="500034" y="4714884"/>
            <a:ext cx="8358246" cy="954107"/>
          </a:xfrm>
          <a:prstGeom prst="rect">
            <a:avLst/>
          </a:prstGeom>
          <a:noFill/>
        </p:spPr>
        <p:txBody>
          <a:bodyPr wrap="square" rtlCol="0">
            <a:spAutoFit/>
          </a:bodyPr>
          <a:lstStyle/>
          <a:p>
            <a:r>
              <a:rPr lang="pl-PL" sz="2800" dirty="0" smtClean="0">
                <a:solidFill>
                  <a:schemeClr val="bg2"/>
                </a:solidFill>
                <a:latin typeface="Times New Roman" pitchFamily="18" charset="0"/>
                <a:cs typeface="Times New Roman" pitchFamily="18" charset="0"/>
              </a:rPr>
              <a:t>         Na koniec zajęć zajadamy się </a:t>
            </a:r>
            <a:br>
              <a:rPr lang="pl-PL" sz="2800" dirty="0" smtClean="0">
                <a:solidFill>
                  <a:schemeClr val="bg2"/>
                </a:solidFill>
                <a:latin typeface="Times New Roman" pitchFamily="18" charset="0"/>
                <a:cs typeface="Times New Roman" pitchFamily="18" charset="0"/>
              </a:rPr>
            </a:br>
            <a:r>
              <a:rPr lang="pl-PL" sz="2800" dirty="0" smtClean="0">
                <a:solidFill>
                  <a:schemeClr val="bg2"/>
                </a:solidFill>
                <a:latin typeface="Times New Roman" pitchFamily="18" charset="0"/>
                <a:cs typeface="Times New Roman" pitchFamily="18" charset="0"/>
              </a:rPr>
              <a:t>		           pysznym chlebkiem z „</a:t>
            </a:r>
            <a:r>
              <a:rPr lang="pl-PL" sz="2800" dirty="0" err="1" smtClean="0">
                <a:solidFill>
                  <a:schemeClr val="bg2"/>
                </a:solidFill>
                <a:latin typeface="Times New Roman" pitchFamily="18" charset="0"/>
                <a:cs typeface="Times New Roman" pitchFamily="18" charset="0"/>
              </a:rPr>
              <a:t>fetem</a:t>
            </a:r>
            <a:r>
              <a:rPr lang="pl-PL" sz="2800" dirty="0" smtClean="0">
                <a:solidFill>
                  <a:schemeClr val="bg2"/>
                </a:solidFill>
                <a:latin typeface="Times New Roman" pitchFamily="18" charset="0"/>
                <a:cs typeface="Times New Roman" pitchFamily="18" charset="0"/>
              </a:rPr>
              <a:t>”.</a:t>
            </a:r>
            <a:endParaRPr lang="pl-PL" sz="2800" dirty="0">
              <a:solidFill>
                <a:schemeClr val="bg2"/>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29058" y="2214554"/>
            <a:ext cx="4557690" cy="1143000"/>
          </a:xfrm>
        </p:spPr>
        <p:txBody>
          <a:bodyPr/>
          <a:lstStyle/>
          <a:p>
            <a:r>
              <a:rPr lang="pl-PL" dirty="0" smtClean="0"/>
              <a:t>Dziękujemy</a:t>
            </a:r>
            <a:endParaRPr lang="pl-PL" dirty="0"/>
          </a:p>
        </p:txBody>
      </p:sp>
      <p:sp>
        <p:nvSpPr>
          <p:cNvPr id="4" name="pole tekstowe 3"/>
          <p:cNvSpPr txBox="1"/>
          <p:nvPr/>
        </p:nvSpPr>
        <p:spPr>
          <a:xfrm>
            <a:off x="5715008" y="4643446"/>
            <a:ext cx="2857520" cy="923330"/>
          </a:xfrm>
          <a:prstGeom prst="rect">
            <a:avLst/>
          </a:prstGeom>
          <a:noFill/>
        </p:spPr>
        <p:txBody>
          <a:bodyPr wrap="square" rtlCol="0">
            <a:spAutoFit/>
          </a:bodyPr>
          <a:lstStyle/>
          <a:p>
            <a:r>
              <a:rPr lang="pl-PL" dirty="0" smtClean="0"/>
              <a:t>Opracowały:</a:t>
            </a:r>
          </a:p>
          <a:p>
            <a:r>
              <a:rPr lang="pl-PL" dirty="0" smtClean="0"/>
              <a:t>mgr Ewa Kliś</a:t>
            </a:r>
          </a:p>
          <a:p>
            <a:r>
              <a:rPr lang="pl-PL" dirty="0" smtClean="0"/>
              <a:t>mgr Katarzyna Karwot </a:t>
            </a:r>
            <a:endParaRPr lang="pl-PL" dirty="0"/>
          </a:p>
        </p:txBody>
      </p:sp>
      <p:pic>
        <p:nvPicPr>
          <p:cNvPr id="6" name="Obraz 5" descr="DSC07012.JPG"/>
          <p:cNvPicPr>
            <a:picLocks noChangeAspect="1"/>
          </p:cNvPicPr>
          <p:nvPr/>
        </p:nvPicPr>
        <p:blipFill>
          <a:blip r:embed="rId2" cstate="print"/>
          <a:stretch>
            <a:fillRect/>
          </a:stretch>
        </p:blipFill>
        <p:spPr>
          <a:xfrm>
            <a:off x="500034" y="285727"/>
            <a:ext cx="2857520" cy="3810027"/>
          </a:xfrm>
          <a:prstGeom prst="rect">
            <a:avLst/>
          </a:prstGeom>
        </p:spPr>
      </p:pic>
    </p:spTree>
  </p:cSld>
  <p:clrMapOvr>
    <a:masterClrMapping/>
  </p:clrMapOvr>
  <p:transition>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131840" y="764704"/>
            <a:ext cx="4032448" cy="6524863"/>
          </a:xfrm>
          <a:prstGeom prst="rect">
            <a:avLst/>
          </a:prstGeom>
          <a:noFill/>
        </p:spPr>
        <p:txBody>
          <a:bodyPr wrap="square" rtlCol="0">
            <a:spAutoFit/>
          </a:bodyPr>
          <a:lstStyle/>
          <a:p>
            <a:r>
              <a:rPr lang="pl-PL" sz="2700" dirty="0">
                <a:latin typeface="Monotype Corsiva" panose="03010101010201010101" pitchFamily="66" charset="0"/>
              </a:rPr>
              <a:t>Na wycieczki chodzi z nami</a:t>
            </a:r>
          </a:p>
          <a:p>
            <a:r>
              <a:rPr lang="pl-PL" sz="2700" dirty="0">
                <a:latin typeface="Monotype Corsiva" panose="03010101010201010101" pitchFamily="66" charset="0"/>
              </a:rPr>
              <a:t>wiele przygód łączy nas.</a:t>
            </a:r>
          </a:p>
          <a:p>
            <a:r>
              <a:rPr lang="pl-PL" sz="2700" dirty="0">
                <a:latin typeface="Monotype Corsiva" panose="03010101010201010101" pitchFamily="66" charset="0"/>
              </a:rPr>
              <a:t>Krasnal to jest ukochany</a:t>
            </a:r>
          </a:p>
          <a:p>
            <a:r>
              <a:rPr lang="pl-PL" sz="2700" dirty="0">
                <a:latin typeface="Monotype Corsiva" panose="03010101010201010101" pitchFamily="66" charset="0"/>
              </a:rPr>
              <a:t>wszystkim dzieciom dobrze znany też.</a:t>
            </a:r>
          </a:p>
          <a:p>
            <a:endParaRPr lang="pl-PL" sz="2700" dirty="0">
              <a:latin typeface="Monotype Corsiva" panose="03010101010201010101" pitchFamily="66" charset="0"/>
            </a:endParaRPr>
          </a:p>
          <a:p>
            <a:r>
              <a:rPr lang="pl-PL" sz="2700" dirty="0">
                <a:latin typeface="Monotype Corsiva" panose="03010101010201010101" pitchFamily="66" charset="0"/>
              </a:rPr>
              <a:t>Ref.</a:t>
            </a:r>
          </a:p>
          <a:p>
            <a:r>
              <a:rPr lang="pl-PL" sz="2700" dirty="0">
                <a:latin typeface="Monotype Corsiva" panose="03010101010201010101" pitchFamily="66" charset="0"/>
              </a:rPr>
              <a:t>Jak dobrze jest mieć,</a:t>
            </a:r>
            <a:br>
              <a:rPr lang="pl-PL" sz="2700" dirty="0">
                <a:latin typeface="Monotype Corsiva" panose="03010101010201010101" pitchFamily="66" charset="0"/>
              </a:rPr>
            </a:br>
            <a:r>
              <a:rPr lang="pl-PL" sz="2700" dirty="0">
                <a:latin typeface="Monotype Corsiva" panose="03010101010201010101" pitchFamily="66" charset="0"/>
              </a:rPr>
              <a:t>mieć </a:t>
            </a:r>
            <a:r>
              <a:rPr lang="pl-PL" sz="2700" dirty="0" err="1">
                <a:latin typeface="Monotype Corsiva" panose="03010101010201010101" pitchFamily="66" charset="0"/>
              </a:rPr>
              <a:t>Hałabałę</a:t>
            </a:r>
            <a:r>
              <a:rPr lang="pl-PL" sz="2700" dirty="0">
                <a:latin typeface="Monotype Corsiva" panose="03010101010201010101" pitchFamily="66" charset="0"/>
              </a:rPr>
              <a:t/>
            </a:r>
            <a:br>
              <a:rPr lang="pl-PL" sz="2700" dirty="0">
                <a:latin typeface="Monotype Corsiva" panose="03010101010201010101" pitchFamily="66" charset="0"/>
              </a:rPr>
            </a:br>
            <a:r>
              <a:rPr lang="pl-PL" sz="2700" dirty="0">
                <a:latin typeface="Monotype Corsiva" panose="03010101010201010101" pitchFamily="66" charset="0"/>
              </a:rPr>
              <a:t>i jego przyjacielem być.</a:t>
            </a:r>
            <a:br>
              <a:rPr lang="pl-PL" sz="2700" dirty="0">
                <a:latin typeface="Monotype Corsiva" panose="03010101010201010101" pitchFamily="66" charset="0"/>
              </a:rPr>
            </a:br>
            <a:r>
              <a:rPr lang="pl-PL" sz="2700" dirty="0">
                <a:latin typeface="Monotype Corsiva" panose="03010101010201010101" pitchFamily="66" charset="0"/>
              </a:rPr>
              <a:t>Z nim tańczyć, śpiewać,</a:t>
            </a:r>
            <a:br>
              <a:rPr lang="pl-PL" sz="2700" dirty="0">
                <a:latin typeface="Monotype Corsiva" panose="03010101010201010101" pitchFamily="66" charset="0"/>
              </a:rPr>
            </a:br>
            <a:r>
              <a:rPr lang="pl-PL" sz="2700" dirty="0">
                <a:latin typeface="Monotype Corsiva" panose="03010101010201010101" pitchFamily="66" charset="0"/>
              </a:rPr>
              <a:t>czytać, rysowań </a:t>
            </a:r>
            <a:br>
              <a:rPr lang="pl-PL" sz="2700" dirty="0">
                <a:latin typeface="Monotype Corsiva" panose="03010101010201010101" pitchFamily="66" charset="0"/>
              </a:rPr>
            </a:br>
            <a:r>
              <a:rPr lang="pl-PL" sz="2700" dirty="0">
                <a:latin typeface="Monotype Corsiva" panose="03010101010201010101" pitchFamily="66" charset="0"/>
              </a:rPr>
              <a:t>wesoło jest z nim żyć.   /2x</a:t>
            </a:r>
          </a:p>
          <a:p>
            <a:r>
              <a:rPr lang="pl-PL" dirty="0"/>
              <a:t/>
            </a:r>
            <a:br>
              <a:rPr lang="pl-PL" dirty="0"/>
            </a:br>
            <a:endParaRPr lang="pl-PL" dirty="0"/>
          </a:p>
          <a:p>
            <a:endParaRPr lang="pl-PL" dirty="0"/>
          </a:p>
        </p:txBody>
      </p:sp>
      <p:pic>
        <p:nvPicPr>
          <p:cNvPr id="3" name="Picture 2"/>
          <p:cNvPicPr>
            <a:picLocks noChangeAspect="1" noChangeArrowheads="1"/>
          </p:cNvPicPr>
          <p:nvPr/>
        </p:nvPicPr>
        <p:blipFill>
          <a:blip r:embed="rId2" cstate="print"/>
          <a:srcRect/>
          <a:stretch>
            <a:fillRect/>
          </a:stretch>
        </p:blipFill>
        <p:spPr bwMode="auto">
          <a:xfrm>
            <a:off x="500034" y="357166"/>
            <a:ext cx="2143140" cy="2509489"/>
          </a:xfrm>
          <a:prstGeom prst="rect">
            <a:avLst/>
          </a:prstGeom>
          <a:noFill/>
          <a:ln w="9525">
            <a:noFill/>
            <a:miter lim="800000"/>
            <a:headEnd/>
            <a:tailEnd/>
          </a:ln>
          <a:effectLst/>
        </p:spPr>
      </p:pic>
    </p:spTree>
    <p:extLst>
      <p:ext uri="{BB962C8B-B14F-4D97-AF65-F5344CB8AC3E}">
        <p14:creationId xmlns:p14="http://schemas.microsoft.com/office/powerpoint/2010/main" val="2415095444"/>
      </p:ext>
    </p:extLst>
  </p:cSld>
  <p:clrMapOvr>
    <a:masterClrMapping/>
  </p:clrMapOvr>
  <p:transition>
    <p:split orient="vert"/>
  </p:transition>
</p:sld>
</file>

<file path=ppt/theme/theme1.xml><?xml version="1.0" encoding="utf-8"?>
<a:theme xmlns:a="http://schemas.openxmlformats.org/drawingml/2006/main" name="Motyw pakietu Offic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tyw pakietu Office">
      <a:majorFont>
        <a:latin typeface="Century Gothic"/>
        <a:ea typeface=""/>
        <a:cs typeface=""/>
      </a:majorFont>
      <a:minorFont>
        <a:latin typeface="Century Gothic"/>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3">
        <a:dk1>
          <a:srgbClr val="006666"/>
        </a:dk1>
        <a:lt1>
          <a:srgbClr val="FFFFFF"/>
        </a:lt1>
        <a:dk2>
          <a:srgbClr val="5E761C"/>
        </a:dk2>
        <a:lt2>
          <a:srgbClr val="777777"/>
        </a:lt2>
        <a:accent1>
          <a:srgbClr val="D5F470"/>
        </a:accent1>
        <a:accent2>
          <a:srgbClr val="EDCCFB"/>
        </a:accent2>
        <a:accent3>
          <a:srgbClr val="FFFFFF"/>
        </a:accent3>
        <a:accent4>
          <a:srgbClr val="005656"/>
        </a:accent4>
        <a:accent5>
          <a:srgbClr val="E7F8BB"/>
        </a:accent5>
        <a:accent6>
          <a:srgbClr val="D7B9E3"/>
        </a:accent6>
        <a:hlink>
          <a:srgbClr val="FF9933"/>
        </a:hlink>
        <a:folHlink>
          <a:srgbClr val="B2B2B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808080"/>
        </a:lt2>
        <a:accent1>
          <a:srgbClr val="D5F470"/>
        </a:accent1>
        <a:accent2>
          <a:srgbClr val="EDC9FB"/>
        </a:accent2>
        <a:accent3>
          <a:srgbClr val="FFFFFF"/>
        </a:accent3>
        <a:accent4>
          <a:srgbClr val="000000"/>
        </a:accent4>
        <a:accent5>
          <a:srgbClr val="E7F8BB"/>
        </a:accent5>
        <a:accent6>
          <a:srgbClr val="D7B6E3"/>
        </a:accent6>
        <a:hlink>
          <a:srgbClr val="BFC3FD"/>
        </a:hlink>
        <a:folHlink>
          <a:srgbClr val="B2B2B2"/>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6600"/>
        </a:dk2>
        <a:lt2>
          <a:srgbClr val="808080"/>
        </a:lt2>
        <a:accent1>
          <a:srgbClr val="FF6237"/>
        </a:accent1>
        <a:accent2>
          <a:srgbClr val="5F7BF1"/>
        </a:accent2>
        <a:accent3>
          <a:srgbClr val="FFFFFF"/>
        </a:accent3>
        <a:accent4>
          <a:srgbClr val="000000"/>
        </a:accent4>
        <a:accent5>
          <a:srgbClr val="FFB7AE"/>
        </a:accent5>
        <a:accent6>
          <a:srgbClr val="556FDA"/>
        </a:accent6>
        <a:hlink>
          <a:srgbClr val="15DF1F"/>
        </a:hlink>
        <a:folHlink>
          <a:srgbClr val="B2B2B2"/>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663300"/>
        </a:dk2>
        <a:lt2>
          <a:srgbClr val="808080"/>
        </a:lt2>
        <a:accent1>
          <a:srgbClr val="76C082"/>
        </a:accent1>
        <a:accent2>
          <a:srgbClr val="E3B06D"/>
        </a:accent2>
        <a:accent3>
          <a:srgbClr val="FFFFFF"/>
        </a:accent3>
        <a:accent4>
          <a:srgbClr val="000000"/>
        </a:accent4>
        <a:accent5>
          <a:srgbClr val="BDDCC1"/>
        </a:accent5>
        <a:accent6>
          <a:srgbClr val="CE9F62"/>
        </a:accent6>
        <a:hlink>
          <a:srgbClr val="D8EC42"/>
        </a:hlink>
        <a:folHlink>
          <a:srgbClr val="B2B2B2"/>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10">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TS102826946</Template>
  <TotalTime>1431</TotalTime>
  <Words>1971</Words>
  <Application>Microsoft Office PowerPoint</Application>
  <PresentationFormat>Pokaz na ekranie (4:3)</PresentationFormat>
  <Paragraphs>286</Paragraphs>
  <Slides>82</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82</vt:i4>
      </vt:variant>
    </vt:vector>
  </HeadingPairs>
  <TitlesOfParts>
    <vt:vector size="90" baseType="lpstr">
      <vt:lpstr>Algerian</vt:lpstr>
      <vt:lpstr>Arial</vt:lpstr>
      <vt:lpstr>Century Gothic</vt:lpstr>
      <vt:lpstr>굴림</vt:lpstr>
      <vt:lpstr>Monotype Corsiva</vt:lpstr>
      <vt:lpstr>Times New Roman</vt:lpstr>
      <vt:lpstr>Wingdings</vt:lpstr>
      <vt:lpstr>Motyw pakietu Office</vt:lpstr>
      <vt:lpstr>Przedszkole nr 23  im. Lucyny Krzemienieckiej  w Żorach</vt:lpstr>
      <vt:lpstr>Historia naszego przedszkola</vt:lpstr>
      <vt:lpstr>Prezentacja programu PowerPoint</vt:lpstr>
      <vt:lpstr>Prezentacja programu PowerPoint</vt:lpstr>
      <vt:lpstr>Lucyna Krzemieniecka  – nasza patronka</vt:lpstr>
      <vt:lpstr>Prezentacja programu PowerPoint</vt:lpstr>
      <vt:lpstr>Prezentacja programu PowerPoint</vt:lpstr>
      <vt:lpstr>Hymn</vt:lpstr>
      <vt:lpstr>Prezentacja programu PowerPoint</vt:lpstr>
      <vt:lpstr>Prezentacja programu PowerPoint</vt:lpstr>
      <vt:lpstr>Prezentacja programu PowerPoint</vt:lpstr>
      <vt:lpstr>Prezentacja programu PowerPoint</vt:lpstr>
      <vt:lpstr>Prezentacja programu PowerPoint</vt:lpstr>
      <vt:lpstr>Sprawozdanie z realizacji projektu  „Hałabała podróżuje i dzieciom  Polskę pokazuje”  w roku szkolnym 2012/2013 oraz 2013/2014</vt:lpstr>
      <vt:lpstr>Żory</vt:lpstr>
      <vt:lpstr>Śląsk</vt:lpstr>
      <vt:lpstr>E dukacja przedszkolna stanowi pierwszy szczebel w edukacji każdego człowieka. Dlatego już w okresie przedszkolnym powinno rozpocząć się poznawanie kultury swojego regionu, kiedy to dziecko jest otwarte na nowe doświadczenia, a co najważniejsze rozpoczyna się kształtowanie poczucia systemu wartości i przynależności do konkretnego miejsca. Lepsze poznanie i zrozumienie swoich korzeni wpływa na kształtowanie osobowości młodego człowieka. Daje poczucie bezpieczeństwa i naturalnej przynależności do grupy. </vt:lpstr>
      <vt:lpstr>Wraz z realizacją projektu ”Hałabała podróżuje  i dzieciom Polskę pokazuje”  realizowaliśmy również projekt edukacyjny  „Moja mała Ojczyzna, mój dom” opracowany przez nauczycielki naszego przedszkola. </vt:lpstr>
      <vt:lpstr>Realizowałyśmy następujące cele:  (poznanie swojego regionu  w następujących aspektach): - krajobraz (fauna i flora); - taniec; - kuchnia regionalna; - gwara/dialekt danego regionu.  </vt:lpstr>
      <vt:lpstr>Sposoby osiągania celów:</vt:lpstr>
      <vt:lpstr>KRAJOBRAZ</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Dzień Wędrownika</vt:lpstr>
      <vt:lpstr>Leśny Park Niespodzianek w Ustroniu</vt:lpstr>
      <vt:lpstr>Prezentacja programu PowerPoint</vt:lpstr>
      <vt:lpstr>Park Żubrów w Pszczynie</vt:lpstr>
      <vt:lpstr>Park Kazimierz i mini ZOO w Sosnowcu</vt:lpstr>
      <vt:lpstr>Prezentacja programu PowerPoint</vt:lpstr>
      <vt:lpstr>Na  Śląsku popularna jest hodowla gołębi w gołębnikach. Hobbyści gołębiarze spędzają długie godziny na tresowanie i trenowaniu swoich podopiecznych, co ma na celu przyzwyczajanie ptaków do przebywania i podróżowania w koszu transportowym oraz do szybkiego powrotu z lotów konkursowych. Trening gołębi pocztowych polega na odbywaniu przez nie lotów ćwiczebnych z krótkich odległości oraz na lataniu w pobliżu gołębnika. My systematycznie przyglądamy się ciężkiej pracy gołębiarzy, mogliśmy poznać z bliska gołębie, zobaczyć gdzie mieszkają, co jedzą. Zimą dokarmiamy gołębie i inne ptaszki, które pozostają. </vt:lpstr>
      <vt:lpstr>Prezentacja programu PowerPoint</vt:lpstr>
      <vt:lpstr>Beskid ŚLĄSKI</vt:lpstr>
      <vt:lpstr>Zielone Przedszkole</vt:lpstr>
      <vt:lpstr>Prezentacja programu PowerPoint</vt:lpstr>
      <vt:lpstr>Wycieczki z Klubu Turysty</vt:lpstr>
      <vt:lpstr>Wycieczki w góry</vt:lpstr>
      <vt:lpstr>Zamek Piastowski w Raciborzu</vt:lpstr>
      <vt:lpstr>Prezentacja programu PowerPoint</vt:lpstr>
      <vt:lpstr>Kozia Zagroda w Brennej</vt:lpstr>
      <vt:lpstr>KUCHNIA REGIONALNA</vt:lpstr>
      <vt:lpstr> </vt:lpstr>
      <vt:lpstr>Wodzionka   zupa z wody. Ta zupa fest lubiom dziecka,  a robi się jom yno kole dwie minutki. </vt:lpstr>
      <vt:lpstr>Prezentacja programu PowerPoint</vt:lpstr>
      <vt:lpstr>Prezentacja programu PowerPoint</vt:lpstr>
      <vt:lpstr>Szałot  Dzieci miały również możliwość przygotowania i spróbowania "szałotu". Na śląsku nazywa się tak sałatkę jarzynową. Sałatka jest zazwyczaj produktem ubocznym gotowanego rosołu; na śląsku nic nigdy nie powinno się zmarnować - tak więc z ugotowanych jarzyn po rosołku, kilku niedojedzonych ziemniaków po obiedzie robi się właśnie to cudo. W prawdziwym "szałocie" nie może zabraknąć też słonych śledzi.  </vt:lpstr>
      <vt:lpstr>A co dzieci Śląskie lubią najbardziej?  Oczywiście Śląskie szkloki, które często otrzymują gdy ciężko pracują </vt:lpstr>
      <vt:lpstr>TANIEC</vt:lpstr>
      <vt:lpstr>Realizując projekt nauczycielki uczą dzieci tańców regionalnych tj. trojak, miotlarz, szot, grozik. Dzięki temu dzieci znają tańce z naszego regionu, a także potrafią wykonać prosty układ taneczny. Swoje umiejętności prezentują na uroczystościach i imprezach przedszkolnych, a także na festynach poza przedszkolem. Stwarzamy wychowankom możliwość oglądania profesjonalnych występów zespołów tanecznych. </vt:lpstr>
      <vt:lpstr>Najczęściej stosowane motywy ruchowe w odniesieniu do kroków to:</vt:lpstr>
      <vt:lpstr>Prezentacja programu PowerPoint</vt:lpstr>
      <vt:lpstr>Prezentacja programu PowerPoint</vt:lpstr>
      <vt:lpstr>Prezentacja programu PowerPoint</vt:lpstr>
      <vt:lpstr>Godka ŚLĄSKA</vt:lpstr>
      <vt:lpstr>Dzieci poznają dialekt śląski podczas zajęć, gdzie nauczycielki wprowadzają elementy gwary śląskiej dotyczącej określonego tematu, poznają wiersze, bajki i opowiadania po Śląsku. Uczą się wierszyków, przyśpiewek, piosenek dla dzieci. Reprezentują nasze przedszkole w różnych konkursach gwary śląskiej. </vt:lpstr>
      <vt:lpstr>Elemyntorz Ślonski</vt:lpstr>
      <vt:lpstr>Prezentacja programu PowerPoint</vt:lpstr>
      <vt:lpstr>Miejski Konkurs Gwary Śląskiej</vt:lpstr>
      <vt:lpstr>DzieŃ ŚlĄSKI</vt:lpstr>
      <vt:lpstr>ŚlOnska biesiada</vt:lpstr>
      <vt:lpstr>Prezentacja programu PowerPoint</vt:lpstr>
      <vt:lpstr>Prezentacja programu PowerPoint</vt:lpstr>
      <vt:lpstr>Prezentacja programu PowerPoint</vt:lpstr>
      <vt:lpstr>Scenariusz Biesiady Śląskiej</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ŻORSKIE CENTRUM REGIONALNE  W OSINACH</vt:lpstr>
      <vt:lpstr>   Na lekcjach, w zależności od tematu dzieci        zdobywają konkretną wiedzę dotyczącą np. miejsca pochodzenia niektórych warzyw, rodzajów zbóż, sposobu kiszenia kapusty, historii powstania pokładów węgla na Śląsku, poznają obrzędy i zwyczaje, uczą się tańców i piosenek, wypiekają regionalne ciastka, zajadają się chlebem ze smalcem itd. Wszyscy uczestnicy zajęć otrzymują czasopismo „Bajtel” jako podsumowanie zdobytej na lekcji wiedzy. Zawarte w nim elementy gwarowe umożliwiają osobom nie znającym gwary poznanie jej i wyrabiają postawę tolerancji wobec innego sposobu mówienia. Gazetka przeplatana jest licznymi zabawami, rebusami, krzyżówkami, wierszami, legendami oraz rysunkami do pokolorowania.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Dziękujemy</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dc:creator>
  <cp:lastModifiedBy>Ewa Kl</cp:lastModifiedBy>
  <cp:revision>294</cp:revision>
  <dcterms:created xsi:type="dcterms:W3CDTF">2014-04-29T21:18:19Z</dcterms:created>
  <dcterms:modified xsi:type="dcterms:W3CDTF">2015-11-09T22:00:54Z</dcterms:modified>
</cp:coreProperties>
</file>